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858000" cy="9144000"/>
  <p:embeddedFontLst>
    <p:embeddedFont>
      <p:font typeface="Source Sans Pr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imaW6LSL5cHbA03Pxo/lddZ/cA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SourceSansPro-bold.fntdata"/><Relationship Id="rId45" Type="http://schemas.openxmlformats.org/officeDocument/2006/relationships/font" Target="fonts/SourceSansPr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SourceSansPro-boldItalic.fntdata"/><Relationship Id="rId47" Type="http://schemas.openxmlformats.org/officeDocument/2006/relationships/font" Target="fonts/SourceSansPro-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1e4c5e353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11e4c5e35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11e4c5e353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11e4c5e35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p:cSld name="Picture with Caption">
    <p:spTree>
      <p:nvGrpSpPr>
        <p:cNvPr id="14" name="Shape 14"/>
        <p:cNvGrpSpPr/>
        <p:nvPr/>
      </p:nvGrpSpPr>
      <p:grpSpPr>
        <a:xfrm>
          <a:off x="0" y="0"/>
          <a:ext cx="0" cy="0"/>
          <a:chOff x="0" y="0"/>
          <a:chExt cx="0" cy="0"/>
        </a:xfrm>
      </p:grpSpPr>
      <p:pic>
        <p:nvPicPr>
          <p:cNvPr id="15" name="Google Shape;15;p40"/>
          <p:cNvPicPr preferRelativeResize="0"/>
          <p:nvPr/>
        </p:nvPicPr>
        <p:blipFill rotWithShape="1">
          <a:blip r:embed="rId2">
            <a:alphaModFix/>
          </a:blip>
          <a:srcRect b="0" l="0" r="0" t="0"/>
          <a:stretch/>
        </p:blipFill>
        <p:spPr>
          <a:xfrm>
            <a:off x="0" y="0"/>
            <a:ext cx="12192000" cy="7951893"/>
          </a:xfrm>
          <a:prstGeom prst="rect">
            <a:avLst/>
          </a:prstGeom>
          <a:noFill/>
          <a:ln>
            <a:noFill/>
          </a:ln>
        </p:spPr>
      </p:pic>
      <p:sp>
        <p:nvSpPr>
          <p:cNvPr id="16" name="Google Shape;16;p40"/>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0"/>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0"/>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0"/>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0" name="Google Shape;20;p40"/>
          <p:cNvSpPr txBox="1"/>
          <p:nvPr>
            <p:ph idx="10" type="dt"/>
          </p:nvPr>
        </p:nvSpPr>
        <p:spPr>
          <a:xfrm>
            <a:off x="1097280" y="6459785"/>
            <a:ext cx="247227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4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9"/>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49"/>
          <p:cNvSpPr txBox="1"/>
          <p:nvPr>
            <p:ph idx="10" type="dt"/>
          </p:nvPr>
        </p:nvSpPr>
        <p:spPr>
          <a:xfrm>
            <a:off x="1097280" y="6459785"/>
            <a:ext cx="247227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7" name="Shape 87"/>
        <p:cNvGrpSpPr/>
        <p:nvPr/>
      </p:nvGrpSpPr>
      <p:grpSpPr>
        <a:xfrm>
          <a:off x="0" y="0"/>
          <a:ext cx="0" cy="0"/>
          <a:chOff x="0" y="0"/>
          <a:chExt cx="0" cy="0"/>
        </a:xfrm>
      </p:grpSpPr>
      <p:sp>
        <p:nvSpPr>
          <p:cNvPr id="88" name="Google Shape;88;p5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0"/>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0"/>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50"/>
          <p:cNvSpPr txBox="1"/>
          <p:nvPr>
            <p:ph idx="10" type="dt"/>
          </p:nvPr>
        </p:nvSpPr>
        <p:spPr>
          <a:xfrm>
            <a:off x="1097280" y="6459785"/>
            <a:ext cx="247227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5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41"/>
          <p:cNvSpPr txBox="1"/>
          <p:nvPr>
            <p:ph idx="10" type="dt"/>
          </p:nvPr>
        </p:nvSpPr>
        <p:spPr>
          <a:xfrm>
            <a:off x="1097280" y="6459785"/>
            <a:ext cx="247227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9" name="Shape 29"/>
        <p:cNvGrpSpPr/>
        <p:nvPr/>
      </p:nvGrpSpPr>
      <p:grpSpPr>
        <a:xfrm>
          <a:off x="0" y="0"/>
          <a:ext cx="0" cy="0"/>
          <a:chOff x="0" y="0"/>
          <a:chExt cx="0" cy="0"/>
        </a:xfrm>
      </p:grpSpPr>
      <p:sp>
        <p:nvSpPr>
          <p:cNvPr id="30" name="Google Shape;30;p4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2"/>
          <p:cNvSpPr txBox="1"/>
          <p:nvPr>
            <p:ph idx="11" type="ftr"/>
          </p:nvPr>
        </p:nvSpPr>
        <p:spPr>
          <a:xfrm>
            <a:off x="1749670" y="6459785"/>
            <a:ext cx="791307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4" name="Google Shape;34;p42"/>
          <p:cNvPicPr preferRelativeResize="0"/>
          <p:nvPr/>
        </p:nvPicPr>
        <p:blipFill rotWithShape="1">
          <a:blip r:embed="rId2">
            <a:alphaModFix/>
          </a:blip>
          <a:srcRect b="0" l="0" r="0" t="0"/>
          <a:stretch/>
        </p:blipFill>
        <p:spPr>
          <a:xfrm>
            <a:off x="198706" y="5976519"/>
            <a:ext cx="1032923" cy="8436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4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3"/>
          <p:cNvSpPr txBox="1"/>
          <p:nvPr>
            <p:ph idx="11" type="ftr"/>
          </p:nvPr>
        </p:nvSpPr>
        <p:spPr>
          <a:xfrm>
            <a:off x="1248508" y="6459785"/>
            <a:ext cx="8458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4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4"/>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44"/>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44"/>
          <p:cNvSpPr txBox="1"/>
          <p:nvPr>
            <p:ph idx="11" type="ftr"/>
          </p:nvPr>
        </p:nvSpPr>
        <p:spPr>
          <a:xfrm>
            <a:off x="1097279" y="6459785"/>
            <a:ext cx="853029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5" name="Shape 45"/>
        <p:cNvGrpSpPr/>
        <p:nvPr/>
      </p:nvGrpSpPr>
      <p:grpSpPr>
        <a:xfrm>
          <a:off x="0" y="0"/>
          <a:ext cx="0" cy="0"/>
          <a:chOff x="0" y="0"/>
          <a:chExt cx="0" cy="0"/>
        </a:xfrm>
      </p:grpSpPr>
      <p:sp>
        <p:nvSpPr>
          <p:cNvPr id="46" name="Google Shape;46;p4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50" name="Google Shape;50;p45"/>
          <p:cNvSpPr txBox="1"/>
          <p:nvPr>
            <p:ph idx="10" type="dt"/>
          </p:nvPr>
        </p:nvSpPr>
        <p:spPr>
          <a:xfrm>
            <a:off x="1097280" y="6459785"/>
            <a:ext cx="247227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3" name="Google Shape;53;p4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4" name="Shape 54"/>
        <p:cNvGrpSpPr/>
        <p:nvPr/>
      </p:nvGrpSpPr>
      <p:grpSpPr>
        <a:xfrm>
          <a:off x="0" y="0"/>
          <a:ext cx="0" cy="0"/>
          <a:chOff x="0" y="0"/>
          <a:chExt cx="0" cy="0"/>
        </a:xfrm>
      </p:grpSpPr>
      <p:sp>
        <p:nvSpPr>
          <p:cNvPr id="55" name="Google Shape;55;p46"/>
          <p:cNvSpPr/>
          <p:nvPr/>
        </p:nvSpPr>
        <p:spPr>
          <a:xfrm>
            <a:off x="32004"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6"/>
          <p:cNvSpPr txBox="1"/>
          <p:nvPr>
            <p:ph type="title"/>
          </p:nvPr>
        </p:nvSpPr>
        <p:spPr>
          <a:xfrm>
            <a:off x="457200" y="594358"/>
            <a:ext cx="3200400" cy="271362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46"/>
          <p:cNvSpPr txBox="1"/>
          <p:nvPr>
            <p:ph idx="2" type="body"/>
          </p:nvPr>
        </p:nvSpPr>
        <p:spPr>
          <a:xfrm>
            <a:off x="457200" y="3341076"/>
            <a:ext cx="3200400" cy="29641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0" name="Google Shape;60;p46"/>
          <p:cNvSpPr txBox="1"/>
          <p:nvPr>
            <p:ph idx="10" type="dt"/>
          </p:nvPr>
        </p:nvSpPr>
        <p:spPr>
          <a:xfrm>
            <a:off x="465512" y="6459785"/>
            <a:ext cx="261851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4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63" name="Google Shape;63;p46"/>
          <p:cNvPicPr preferRelativeResize="0"/>
          <p:nvPr/>
        </p:nvPicPr>
        <p:blipFill rotWithShape="1">
          <a:blip r:embed="rId2">
            <a:alphaModFix/>
          </a:blip>
          <a:srcRect b="0" l="0" r="0" t="0"/>
          <a:stretch/>
        </p:blipFill>
        <p:spPr>
          <a:xfrm>
            <a:off x="849794" y="683640"/>
            <a:ext cx="2580368" cy="21074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4" name="Shape 64"/>
        <p:cNvGrpSpPr/>
        <p:nvPr/>
      </p:nvGrpSpPr>
      <p:grpSpPr>
        <a:xfrm>
          <a:off x="0" y="0"/>
          <a:ext cx="0" cy="0"/>
          <a:chOff x="0" y="0"/>
          <a:chExt cx="0" cy="0"/>
        </a:xfrm>
      </p:grpSpPr>
      <p:sp>
        <p:nvSpPr>
          <p:cNvPr id="65" name="Google Shape;65;p4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7"/>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7"/>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69" name="Google Shape;69;p47"/>
          <p:cNvSpPr txBox="1"/>
          <p:nvPr>
            <p:ph idx="11" type="ftr"/>
          </p:nvPr>
        </p:nvSpPr>
        <p:spPr>
          <a:xfrm>
            <a:off x="1097280" y="6459785"/>
            <a:ext cx="853908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1" name="Google Shape;71;p4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2" name="Google Shape;72;p47"/>
          <p:cNvPicPr preferRelativeResize="0"/>
          <p:nvPr/>
        </p:nvPicPr>
        <p:blipFill rotWithShape="1">
          <a:blip r:embed="rId2">
            <a:alphaModFix/>
          </a:blip>
          <a:srcRect b="0" l="0" r="0" t="0"/>
          <a:stretch/>
        </p:blipFill>
        <p:spPr>
          <a:xfrm>
            <a:off x="149349" y="254506"/>
            <a:ext cx="2057519" cy="16804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4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8"/>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6" name="Google Shape;76;p48"/>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48"/>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8" name="Google Shape;78;p48"/>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9" name="Google Shape;79;p48"/>
          <p:cNvSpPr txBox="1"/>
          <p:nvPr>
            <p:ph idx="11" type="ftr"/>
          </p:nvPr>
        </p:nvSpPr>
        <p:spPr>
          <a:xfrm>
            <a:off x="1097280" y="6459785"/>
            <a:ext cx="857425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39"/>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5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2" name="Google Shape;12;p39"/>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pic>
        <p:nvPicPr>
          <p:cNvPr id="13" name="Google Shape;13;p39"/>
          <p:cNvPicPr preferRelativeResize="0"/>
          <p:nvPr/>
        </p:nvPicPr>
        <p:blipFill rotWithShape="1">
          <a:blip r:embed="rId1">
            <a:alphaModFix/>
          </a:blip>
          <a:srcRect b="0" l="0" r="0" t="0"/>
          <a:stretch/>
        </p:blipFill>
        <p:spPr>
          <a:xfrm>
            <a:off x="117112" y="5967053"/>
            <a:ext cx="980168" cy="8005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0.gif"/><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34.jpg"/><Relationship Id="rId6" Type="http://schemas.openxmlformats.org/officeDocument/2006/relationships/image" Target="../media/image35.jpg"/><Relationship Id="rId7" Type="http://schemas.openxmlformats.org/officeDocument/2006/relationships/image" Target="../media/image36.jpg"/><Relationship Id="rId8"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hyperlink" Target="http://cherokee-ares.org/documents/12%20ARES%20Emergency%20Communicator%20Individual%20Task%20Book.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hyperlink" Target="https://training.fema.gov/emiweb/is/icsresource/index.htm" TargetMode="External"/><Relationship Id="rId6" Type="http://schemas.openxmlformats.org/officeDocument/2006/relationships/hyperlink" Target="http://www.arrl.org/courses-traini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8.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8.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hyperlink" Target="http://www.cherokee-ares.org/registration.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8.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4.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p>
            <a:pPr indent="0" lvl="0" marL="0" rtl="0" algn="l">
              <a:lnSpc>
                <a:spcPct val="85000"/>
              </a:lnSpc>
              <a:spcBef>
                <a:spcPts val="0"/>
              </a:spcBef>
              <a:spcAft>
                <a:spcPts val="0"/>
              </a:spcAft>
              <a:buClr>
                <a:srgbClr val="FFFFFF"/>
              </a:buClr>
              <a:buSzPts val="3600"/>
              <a:buFont typeface="Calibri"/>
              <a:buNone/>
            </a:pPr>
            <a:r>
              <a:rPr lang="en-US"/>
              <a:t>Introduction to VHF and UHF</a:t>
            </a:r>
            <a:endParaRPr/>
          </a:p>
        </p:txBody>
      </p:sp>
      <p:sp>
        <p:nvSpPr>
          <p:cNvPr id="100" name="Google Shape;100;p1"/>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p>
            <a:pPr indent="0" lvl="0" marL="0" rtl="0" algn="l">
              <a:lnSpc>
                <a:spcPct val="90000"/>
              </a:lnSpc>
              <a:spcBef>
                <a:spcPts val="0"/>
              </a:spcBef>
              <a:spcAft>
                <a:spcPts val="0"/>
              </a:spcAft>
              <a:buSzPts val="1800"/>
              <a:buNone/>
            </a:pPr>
            <a:r>
              <a:rPr lang="en-US" sz="1800"/>
              <a:t>Applications to the Amateur Radio uses of this spectrum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Power, Mode, Height all matter</a:t>
            </a:r>
            <a:endParaRPr/>
          </a:p>
        </p:txBody>
      </p:sp>
      <p:pic>
        <p:nvPicPr>
          <p:cNvPr id="220" name="Google Shape;220;p10"/>
          <p:cNvPicPr preferRelativeResize="0"/>
          <p:nvPr/>
        </p:nvPicPr>
        <p:blipFill rotWithShape="1">
          <a:blip r:embed="rId3">
            <a:alphaModFix/>
          </a:blip>
          <a:srcRect b="0" l="0" r="0" t="0"/>
          <a:stretch/>
        </p:blipFill>
        <p:spPr>
          <a:xfrm>
            <a:off x="762743" y="2015491"/>
            <a:ext cx="4968983" cy="3127198"/>
          </a:xfrm>
          <a:prstGeom prst="rect">
            <a:avLst/>
          </a:prstGeom>
          <a:noFill/>
          <a:ln>
            <a:noFill/>
          </a:ln>
        </p:spPr>
      </p:pic>
      <p:pic>
        <p:nvPicPr>
          <p:cNvPr id="221" name="Google Shape;221;p10"/>
          <p:cNvPicPr preferRelativeResize="0"/>
          <p:nvPr/>
        </p:nvPicPr>
        <p:blipFill rotWithShape="1">
          <a:blip r:embed="rId4">
            <a:alphaModFix/>
          </a:blip>
          <a:srcRect b="0" l="0" r="0" t="0"/>
          <a:stretch/>
        </p:blipFill>
        <p:spPr>
          <a:xfrm>
            <a:off x="5731729" y="2158366"/>
            <a:ext cx="5645727" cy="3105150"/>
          </a:xfrm>
          <a:prstGeom prst="rect">
            <a:avLst/>
          </a:prstGeom>
          <a:noFill/>
          <a:ln>
            <a:noFill/>
          </a:ln>
        </p:spPr>
      </p:pic>
      <p:sp>
        <p:nvSpPr>
          <p:cNvPr id="222" name="Google Shape;222;p10"/>
          <p:cNvSpPr/>
          <p:nvPr/>
        </p:nvSpPr>
        <p:spPr>
          <a:xfrm>
            <a:off x="782400" y="3857625"/>
            <a:ext cx="10595100" cy="4491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23" name="Google Shape;223;p10"/>
          <p:cNvSpPr txBox="1"/>
          <p:nvPr/>
        </p:nvSpPr>
        <p:spPr>
          <a:xfrm>
            <a:off x="2190750" y="5263525"/>
            <a:ext cx="2612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latin typeface="Calibri"/>
                <a:ea typeface="Calibri"/>
                <a:cs typeface="Calibri"/>
                <a:sym typeface="Calibri"/>
              </a:rPr>
              <a:t>FM Mode</a:t>
            </a:r>
            <a:endParaRPr sz="3100">
              <a:latin typeface="Calibri"/>
              <a:ea typeface="Calibri"/>
              <a:cs typeface="Calibri"/>
              <a:sym typeface="Calibri"/>
            </a:endParaRPr>
          </a:p>
        </p:txBody>
      </p:sp>
      <p:sp>
        <p:nvSpPr>
          <p:cNvPr id="224" name="Google Shape;224;p10"/>
          <p:cNvSpPr txBox="1"/>
          <p:nvPr/>
        </p:nvSpPr>
        <p:spPr>
          <a:xfrm>
            <a:off x="7119275" y="5263525"/>
            <a:ext cx="26127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latin typeface="Calibri"/>
                <a:ea typeface="Calibri"/>
                <a:cs typeface="Calibri"/>
                <a:sym typeface="Calibri"/>
              </a:rPr>
              <a:t>SSB</a:t>
            </a:r>
            <a:r>
              <a:rPr lang="en-US" sz="3100">
                <a:latin typeface="Calibri"/>
                <a:ea typeface="Calibri"/>
                <a:cs typeface="Calibri"/>
                <a:sym typeface="Calibri"/>
              </a:rPr>
              <a:t> Mode</a:t>
            </a:r>
            <a:endParaRPr sz="31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What about VHF or UHF Propagation?</a:t>
            </a:r>
            <a:endParaRPr/>
          </a:p>
        </p:txBody>
      </p:sp>
      <p:sp>
        <p:nvSpPr>
          <p:cNvPr id="230" name="Google Shape;230;p11"/>
          <p:cNvSpPr txBox="1"/>
          <p:nvPr>
            <p:ph idx="1" type="body"/>
          </p:nvPr>
        </p:nvSpPr>
        <p:spPr>
          <a:xfrm>
            <a:off x="1097280" y="1845734"/>
            <a:ext cx="741110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Noto Sans Symbols"/>
              <a:buChar char="▪"/>
            </a:pPr>
            <a:r>
              <a:rPr lang="en-US"/>
              <a:t>At frequencies above 50 MHz there is very little Ionospheric reflection. Signals travel right through the Ionosphere and into outer space. </a:t>
            </a:r>
            <a:endParaRPr/>
          </a:p>
          <a:p>
            <a:pPr indent="-127000" lvl="0" marL="91440" rtl="0" algn="l">
              <a:lnSpc>
                <a:spcPct val="90000"/>
              </a:lnSpc>
              <a:spcBef>
                <a:spcPts val="1400"/>
              </a:spcBef>
              <a:spcAft>
                <a:spcPts val="0"/>
              </a:spcAft>
              <a:buSzPts val="2000"/>
              <a:buFont typeface="Noto Sans Symbols"/>
              <a:buChar char="▪"/>
            </a:pPr>
            <a:r>
              <a:rPr b="1" lang="en-US"/>
              <a:t>Tropospheric conditions can “duct” signals beyond the radio horizon. EsNA (Sporadic E) conditions are reported on many space weather sites. </a:t>
            </a:r>
            <a:endParaRPr/>
          </a:p>
          <a:p>
            <a:pPr indent="-127000" lvl="0" marL="91440" rtl="0" algn="l">
              <a:lnSpc>
                <a:spcPct val="90000"/>
              </a:lnSpc>
              <a:spcBef>
                <a:spcPts val="1400"/>
              </a:spcBef>
              <a:spcAft>
                <a:spcPts val="0"/>
              </a:spcAft>
              <a:buSzPts val="2000"/>
              <a:buFont typeface="Noto Sans Symbols"/>
              <a:buChar char="▪"/>
            </a:pPr>
            <a:r>
              <a:rPr lang="en-US"/>
              <a:t>MUF ( Maximum Usable Frequency) tells us what is practical.  </a:t>
            </a:r>
            <a:endParaRPr/>
          </a:p>
          <a:p>
            <a:pPr indent="0" lvl="0" marL="91440" rtl="0" algn="l">
              <a:lnSpc>
                <a:spcPct val="90000"/>
              </a:lnSpc>
              <a:spcBef>
                <a:spcPts val="1400"/>
              </a:spcBef>
              <a:spcAft>
                <a:spcPts val="0"/>
              </a:spcAft>
              <a:buSzPts val="2000"/>
              <a:buFont typeface="Noto Sans Symbols"/>
              <a:buNone/>
            </a:pPr>
            <a:r>
              <a:t/>
            </a:r>
            <a:endParaRPr/>
          </a:p>
          <a:p>
            <a:pPr indent="0" lvl="0" marL="91440" rtl="0" algn="l">
              <a:lnSpc>
                <a:spcPct val="90000"/>
              </a:lnSpc>
              <a:spcBef>
                <a:spcPts val="1400"/>
              </a:spcBef>
              <a:spcAft>
                <a:spcPts val="0"/>
              </a:spcAft>
              <a:buSzPts val="2000"/>
              <a:buFont typeface="Noto Sans Symbols"/>
              <a:buNone/>
            </a:pPr>
            <a:r>
              <a:t/>
            </a:r>
            <a:endParaRPr/>
          </a:p>
          <a:p>
            <a:pPr indent="0" lvl="0" marL="91440" rtl="0" algn="l">
              <a:lnSpc>
                <a:spcPct val="90000"/>
              </a:lnSpc>
              <a:spcBef>
                <a:spcPts val="1400"/>
              </a:spcBef>
              <a:spcAft>
                <a:spcPts val="0"/>
              </a:spcAft>
              <a:buSzPts val="2000"/>
              <a:buNone/>
            </a:pPr>
            <a:r>
              <a:t/>
            </a:r>
            <a:endParaRPr/>
          </a:p>
        </p:txBody>
      </p:sp>
      <p:pic>
        <p:nvPicPr>
          <p:cNvPr id="231" name="Google Shape;231;p11"/>
          <p:cNvPicPr preferRelativeResize="0"/>
          <p:nvPr/>
        </p:nvPicPr>
        <p:blipFill rotWithShape="1">
          <a:blip r:embed="rId3">
            <a:alphaModFix/>
          </a:blip>
          <a:srcRect b="0" l="0" r="0" t="0"/>
          <a:stretch/>
        </p:blipFill>
        <p:spPr>
          <a:xfrm>
            <a:off x="10554280" y="1150202"/>
            <a:ext cx="1476375" cy="5048250"/>
          </a:xfrm>
          <a:prstGeom prst="rect">
            <a:avLst/>
          </a:prstGeom>
          <a:noFill/>
          <a:ln>
            <a:noFill/>
          </a:ln>
        </p:spPr>
      </p:pic>
      <p:cxnSp>
        <p:nvCxnSpPr>
          <p:cNvPr id="232" name="Google Shape;232;p11"/>
          <p:cNvCxnSpPr/>
          <p:nvPr/>
        </p:nvCxnSpPr>
        <p:spPr>
          <a:xfrm>
            <a:off x="7683190" y="3746810"/>
            <a:ext cx="2871090" cy="791736"/>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cxnSp>
        <p:nvCxnSpPr>
          <p:cNvPr id="233" name="Google Shape;233;p11"/>
          <p:cNvCxnSpPr/>
          <p:nvPr/>
        </p:nvCxnSpPr>
        <p:spPr>
          <a:xfrm>
            <a:off x="8284590" y="2882591"/>
            <a:ext cx="2269690" cy="414164"/>
          </a:xfrm>
          <a:prstGeom prst="straightConnector1">
            <a:avLst/>
          </a:prstGeom>
          <a:noFill/>
          <a:ln cap="flat" cmpd="sng" w="25400">
            <a:solidFill>
              <a:schemeClr val="accent1"/>
            </a:solidFill>
            <a:prstDash val="solid"/>
            <a:round/>
            <a:headEnd len="sm" w="sm" type="none"/>
            <a:tailEnd len="med" w="med" type="triangle"/>
          </a:ln>
          <a:effectLst>
            <a:outerShdw blurRad="38100" rotWithShape="0" algn="br" dir="2700000" dist="25400">
              <a:srgbClr val="000000">
                <a:alpha val="60000"/>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txBox="1"/>
          <p:nvPr>
            <p:ph type="title"/>
          </p:nvPr>
        </p:nvSpPr>
        <p:spPr>
          <a:xfrm>
            <a:off x="1097280" y="286604"/>
            <a:ext cx="10058400" cy="81736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VHF Propagation Map</a:t>
            </a:r>
            <a:endParaRPr/>
          </a:p>
        </p:txBody>
      </p:sp>
      <p:pic>
        <p:nvPicPr>
          <p:cNvPr id="239" name="Google Shape;239;p12"/>
          <p:cNvPicPr preferRelativeResize="0"/>
          <p:nvPr/>
        </p:nvPicPr>
        <p:blipFill rotWithShape="1">
          <a:blip r:embed="rId3">
            <a:alphaModFix/>
          </a:blip>
          <a:srcRect b="0" l="0" r="0" t="0"/>
          <a:stretch/>
        </p:blipFill>
        <p:spPr>
          <a:xfrm>
            <a:off x="885407" y="1940312"/>
            <a:ext cx="8503920" cy="4248615"/>
          </a:xfrm>
          <a:prstGeom prst="rect">
            <a:avLst/>
          </a:prstGeom>
          <a:noFill/>
          <a:ln>
            <a:noFill/>
          </a:ln>
        </p:spPr>
      </p:pic>
      <p:sp>
        <p:nvSpPr>
          <p:cNvPr id="240" name="Google Shape;240;p12"/>
          <p:cNvSpPr txBox="1"/>
          <p:nvPr/>
        </p:nvSpPr>
        <p:spPr>
          <a:xfrm>
            <a:off x="7447150" y="5925417"/>
            <a:ext cx="20258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Aprs.mennolink.org</a:t>
            </a:r>
            <a:endParaRPr/>
          </a:p>
        </p:txBody>
      </p:sp>
      <p:sp>
        <p:nvSpPr>
          <p:cNvPr id="241" name="Google Shape;241;p12"/>
          <p:cNvSpPr txBox="1"/>
          <p:nvPr/>
        </p:nvSpPr>
        <p:spPr>
          <a:xfrm>
            <a:off x="9389327" y="1940312"/>
            <a:ext cx="256478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rPr>
              <a:t>Other Sources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Dxmaps.com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Dxinfocentre.com/tropo</a:t>
            </a:r>
            <a:endParaRPr sz="1800">
              <a:solidFill>
                <a:schemeClr val="dk1"/>
              </a:solidFill>
              <a:latin typeface="Calibri"/>
              <a:ea typeface="Calibri"/>
              <a:cs typeface="Calibri"/>
              <a:sym typeface="Calibri"/>
            </a:endParaRPr>
          </a:p>
        </p:txBody>
      </p:sp>
      <p:sp>
        <p:nvSpPr>
          <p:cNvPr id="242" name="Google Shape;242;p12"/>
          <p:cNvSpPr txBox="1"/>
          <p:nvPr/>
        </p:nvSpPr>
        <p:spPr>
          <a:xfrm>
            <a:off x="1097280" y="1337476"/>
            <a:ext cx="4887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Predictions for Tropospheric ducting propagation</a:t>
            </a:r>
            <a:endParaRPr/>
          </a:p>
        </p:txBody>
      </p:sp>
      <p:pic>
        <p:nvPicPr>
          <p:cNvPr id="243" name="Google Shape;243;p12"/>
          <p:cNvPicPr preferRelativeResize="0"/>
          <p:nvPr/>
        </p:nvPicPr>
        <p:blipFill rotWithShape="1">
          <a:blip r:embed="rId4">
            <a:alphaModFix/>
          </a:blip>
          <a:srcRect b="0" l="0" r="0" t="0"/>
          <a:stretch/>
        </p:blipFill>
        <p:spPr>
          <a:xfrm>
            <a:off x="7504771" y="3352283"/>
            <a:ext cx="4574458" cy="25731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11e4c5e353_0_11"/>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Local example from K4SJR - Frank</a:t>
            </a:r>
            <a:endParaRPr/>
          </a:p>
        </p:txBody>
      </p:sp>
      <p:pic>
        <p:nvPicPr>
          <p:cNvPr id="249" name="Google Shape;249;g111e4c5e353_0_11"/>
          <p:cNvPicPr preferRelativeResize="0"/>
          <p:nvPr/>
        </p:nvPicPr>
        <p:blipFill>
          <a:blip r:embed="rId3">
            <a:alphaModFix/>
          </a:blip>
          <a:stretch>
            <a:fillRect/>
          </a:stretch>
        </p:blipFill>
        <p:spPr>
          <a:xfrm>
            <a:off x="1097275" y="1737400"/>
            <a:ext cx="9257749" cy="4543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7200"/>
              <a:buFont typeface="Calibri"/>
              <a:buNone/>
            </a:pPr>
            <a:r>
              <a:rPr lang="en-US" sz="7200"/>
              <a:t>How do Repeaters Work?</a:t>
            </a:r>
            <a:endParaRPr/>
          </a:p>
        </p:txBody>
      </p:sp>
      <p:sp>
        <p:nvSpPr>
          <p:cNvPr id="255" name="Google Shape;255;p13"/>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14"/>
          <p:cNvPicPr preferRelativeResize="0"/>
          <p:nvPr/>
        </p:nvPicPr>
        <p:blipFill rotWithShape="1">
          <a:blip r:embed="rId3">
            <a:alphaModFix/>
          </a:blip>
          <a:srcRect b="0" l="0" r="0" t="0"/>
          <a:stretch/>
        </p:blipFill>
        <p:spPr>
          <a:xfrm>
            <a:off x="1752747" y="1836700"/>
            <a:ext cx="8347693" cy="4010759"/>
          </a:xfrm>
          <a:prstGeom prst="rect">
            <a:avLst/>
          </a:prstGeom>
          <a:noFill/>
          <a:ln>
            <a:noFill/>
          </a:ln>
        </p:spPr>
      </p:pic>
      <p:sp>
        <p:nvSpPr>
          <p:cNvPr id="261" name="Google Shape;261;p14"/>
          <p:cNvSpPr txBox="1"/>
          <p:nvPr/>
        </p:nvSpPr>
        <p:spPr>
          <a:xfrm>
            <a:off x="5445243" y="4288221"/>
            <a:ext cx="9626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KG4VUB</a:t>
            </a:r>
            <a:endParaRPr/>
          </a:p>
        </p:txBody>
      </p:sp>
      <p:sp>
        <p:nvSpPr>
          <p:cNvPr id="262" name="Google Shape;262;p14"/>
          <p:cNvSpPr/>
          <p:nvPr/>
        </p:nvSpPr>
        <p:spPr>
          <a:xfrm>
            <a:off x="4850524" y="2170385"/>
            <a:ext cx="2490952" cy="798787"/>
          </a:xfrm>
          <a:prstGeom prst="rect">
            <a:avLst/>
          </a:prstGeom>
          <a:solidFill>
            <a:srgbClr val="FFC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145.270 MHz  T</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144.670 MHz R</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CTCSS = 100Hz</a:t>
            </a:r>
            <a:endParaRPr/>
          </a:p>
        </p:txBody>
      </p:sp>
      <p:sp>
        <p:nvSpPr>
          <p:cNvPr id="263" name="Google Shape;263;p14"/>
          <p:cNvSpPr/>
          <p:nvPr/>
        </p:nvSpPr>
        <p:spPr>
          <a:xfrm>
            <a:off x="7998371" y="5153773"/>
            <a:ext cx="2102069" cy="777766"/>
          </a:xfrm>
          <a:prstGeom prst="rect">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145.270 MHz R</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144.670 MHz T</a:t>
            </a:r>
            <a:endParaRPr/>
          </a:p>
        </p:txBody>
      </p:sp>
      <p:sp>
        <p:nvSpPr>
          <p:cNvPr id="264" name="Google Shape;264;p14"/>
          <p:cNvSpPr/>
          <p:nvPr/>
        </p:nvSpPr>
        <p:spPr>
          <a:xfrm>
            <a:off x="1752745" y="4306146"/>
            <a:ext cx="2102069" cy="777766"/>
          </a:xfrm>
          <a:prstGeom prst="rect">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145.270 MHz R</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144.670 MHz T</a:t>
            </a:r>
            <a:endParaRPr/>
          </a:p>
        </p:txBody>
      </p:sp>
      <p:sp>
        <p:nvSpPr>
          <p:cNvPr id="265" name="Google Shape;265;p14"/>
          <p:cNvSpPr txBox="1"/>
          <p:nvPr/>
        </p:nvSpPr>
        <p:spPr>
          <a:xfrm>
            <a:off x="7495434" y="2064455"/>
            <a:ext cx="614173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CTCSS = Continuous Tone-Code Squelch System</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Sometimes called a PL tone (Motorola Private Line)</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50 possible sub-audible tones used for squelch control</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Can be required for sending and receiving (encode or decode)</a:t>
            </a:r>
            <a:endParaRPr/>
          </a:p>
        </p:txBody>
      </p:sp>
      <p:sp>
        <p:nvSpPr>
          <p:cNvPr id="266" name="Google Shape;266;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Basic Repeater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Components of the Repeater</a:t>
            </a:r>
            <a:endParaRPr/>
          </a:p>
        </p:txBody>
      </p:sp>
      <p:pic>
        <p:nvPicPr>
          <p:cNvPr id="272" name="Google Shape;272;p15"/>
          <p:cNvPicPr preferRelativeResize="0"/>
          <p:nvPr/>
        </p:nvPicPr>
        <p:blipFill rotWithShape="1">
          <a:blip r:embed="rId3">
            <a:alphaModFix/>
          </a:blip>
          <a:srcRect b="0" l="0" r="0" t="0"/>
          <a:stretch/>
        </p:blipFill>
        <p:spPr>
          <a:xfrm>
            <a:off x="318596" y="2285343"/>
            <a:ext cx="7027327" cy="3973567"/>
          </a:xfrm>
          <a:prstGeom prst="rect">
            <a:avLst/>
          </a:prstGeom>
          <a:noFill/>
          <a:ln>
            <a:noFill/>
          </a:ln>
        </p:spPr>
      </p:pic>
      <p:pic>
        <p:nvPicPr>
          <p:cNvPr id="273" name="Google Shape;273;p15"/>
          <p:cNvPicPr preferRelativeResize="0"/>
          <p:nvPr/>
        </p:nvPicPr>
        <p:blipFill rotWithShape="1">
          <a:blip r:embed="rId4">
            <a:alphaModFix/>
          </a:blip>
          <a:srcRect b="0" l="0" r="0" t="0"/>
          <a:stretch/>
        </p:blipFill>
        <p:spPr>
          <a:xfrm>
            <a:off x="8385283" y="1608082"/>
            <a:ext cx="3488121" cy="4650828"/>
          </a:xfrm>
          <a:prstGeom prst="rect">
            <a:avLst/>
          </a:prstGeom>
          <a:noFill/>
          <a:ln>
            <a:noFill/>
          </a:ln>
        </p:spPr>
      </p:pic>
      <p:sp>
        <p:nvSpPr>
          <p:cNvPr id="274" name="Google Shape;274;p15"/>
          <p:cNvSpPr/>
          <p:nvPr/>
        </p:nvSpPr>
        <p:spPr>
          <a:xfrm>
            <a:off x="3343528" y="3767630"/>
            <a:ext cx="977462" cy="657225"/>
          </a:xfrm>
          <a:prstGeom prst="ellipse">
            <a:avLst/>
          </a:prstGeom>
          <a:noFill/>
          <a:ln cap="flat" cmpd="sng" w="15875">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ph type="title"/>
          </p:nvPr>
        </p:nvSpPr>
        <p:spPr>
          <a:xfrm>
            <a:off x="1097280" y="18042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Duplexer makes it all work</a:t>
            </a:r>
            <a:endParaRPr/>
          </a:p>
        </p:txBody>
      </p:sp>
      <p:sp>
        <p:nvSpPr>
          <p:cNvPr id="280" name="Google Shape;280;p16"/>
          <p:cNvSpPr txBox="1"/>
          <p:nvPr>
            <p:ph idx="1" type="body"/>
          </p:nvPr>
        </p:nvSpPr>
        <p:spPr>
          <a:xfrm>
            <a:off x="1097280" y="1845734"/>
            <a:ext cx="438912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Noto Sans Symbols"/>
              <a:buChar char="▪"/>
            </a:pPr>
            <a:r>
              <a:rPr lang="en-US"/>
              <a:t>Basically a deep notch filter for protecting the receiver from the transmitter’s output frequency</a:t>
            </a:r>
            <a:endParaRPr/>
          </a:p>
          <a:p>
            <a:pPr indent="-127000" lvl="0" marL="91440" rtl="0" algn="l">
              <a:lnSpc>
                <a:spcPct val="90000"/>
              </a:lnSpc>
              <a:spcBef>
                <a:spcPts val="1400"/>
              </a:spcBef>
              <a:spcAft>
                <a:spcPts val="0"/>
              </a:spcAft>
              <a:buSzPts val="2000"/>
              <a:buFont typeface="Noto Sans Symbols"/>
              <a:buChar char="▪"/>
            </a:pPr>
            <a:r>
              <a:rPr lang="en-US"/>
              <a:t>Separate Transmit and Receive antenna do not solve the problem. The receiver would be desensitized in the close proximity of the transmitted signal. </a:t>
            </a:r>
            <a:endParaRPr/>
          </a:p>
          <a:p>
            <a:pPr indent="-127000" lvl="0" marL="91440" rtl="0" algn="l">
              <a:lnSpc>
                <a:spcPct val="90000"/>
              </a:lnSpc>
              <a:spcBef>
                <a:spcPts val="1400"/>
              </a:spcBef>
              <a:spcAft>
                <a:spcPts val="0"/>
              </a:spcAft>
              <a:buSzPts val="2000"/>
              <a:buFont typeface="Noto Sans Symbols"/>
              <a:buChar char="▪"/>
            </a:pPr>
            <a:r>
              <a:rPr lang="en-US"/>
              <a:t>Receive filter notches out the transmitter frequency</a:t>
            </a:r>
            <a:endParaRPr/>
          </a:p>
          <a:p>
            <a:pPr indent="-127000" lvl="0" marL="91440" rtl="0" algn="l">
              <a:lnSpc>
                <a:spcPct val="90000"/>
              </a:lnSpc>
              <a:spcBef>
                <a:spcPts val="1400"/>
              </a:spcBef>
              <a:spcAft>
                <a:spcPts val="0"/>
              </a:spcAft>
              <a:buSzPts val="2000"/>
              <a:buFont typeface="Noto Sans Symbols"/>
              <a:buChar char="▪"/>
            </a:pPr>
            <a:r>
              <a:rPr lang="en-US"/>
              <a:t>Transmitter filter notches out the receiver frequency</a:t>
            </a:r>
            <a:endParaRPr/>
          </a:p>
        </p:txBody>
      </p:sp>
      <p:grpSp>
        <p:nvGrpSpPr>
          <p:cNvPr id="281" name="Google Shape;281;p16"/>
          <p:cNvGrpSpPr/>
          <p:nvPr/>
        </p:nvGrpSpPr>
        <p:grpSpPr>
          <a:xfrm>
            <a:off x="6495392" y="2333415"/>
            <a:ext cx="5696608" cy="4577137"/>
            <a:chOff x="6495392" y="2280863"/>
            <a:chExt cx="5696608" cy="4577137"/>
          </a:xfrm>
        </p:grpSpPr>
        <p:grpSp>
          <p:nvGrpSpPr>
            <p:cNvPr id="282" name="Google Shape;282;p16"/>
            <p:cNvGrpSpPr/>
            <p:nvPr/>
          </p:nvGrpSpPr>
          <p:grpSpPr>
            <a:xfrm>
              <a:off x="6495392" y="2280863"/>
              <a:ext cx="5696608" cy="4577137"/>
              <a:chOff x="6853795" y="2708398"/>
              <a:chExt cx="5696608" cy="4105341"/>
            </a:xfrm>
          </p:grpSpPr>
          <p:sp>
            <p:nvSpPr>
              <p:cNvPr id="283" name="Google Shape;283;p16"/>
              <p:cNvSpPr/>
              <p:nvPr/>
            </p:nvSpPr>
            <p:spPr>
              <a:xfrm>
                <a:off x="6853795" y="2708398"/>
                <a:ext cx="2848304" cy="4023360"/>
              </a:xfrm>
              <a:prstGeom prst="arc">
                <a:avLst>
                  <a:gd fmla="val 16200000" name="adj1"/>
                  <a:gd fmla="val 0" name="adj2"/>
                </a:avLst>
              </a:prstGeom>
              <a:noFill/>
              <a:ln cap="flat" cmpd="sng" w="25400">
                <a:solidFill>
                  <a:srgbClr val="0070C0"/>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6"/>
              <p:cNvSpPr/>
              <p:nvPr/>
            </p:nvSpPr>
            <p:spPr>
              <a:xfrm flipH="1">
                <a:off x="9702099" y="2790379"/>
                <a:ext cx="2848304" cy="4023360"/>
              </a:xfrm>
              <a:prstGeom prst="arc">
                <a:avLst>
                  <a:gd fmla="val 16200000" name="adj1"/>
                  <a:gd fmla="val 0" name="adj2"/>
                </a:avLst>
              </a:prstGeom>
              <a:noFill/>
              <a:ln cap="flat" cmpd="sng" w="25400">
                <a:solidFill>
                  <a:srgbClr val="0070C0"/>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85" name="Google Shape;285;p16"/>
            <p:cNvCxnSpPr/>
            <p:nvPr/>
          </p:nvCxnSpPr>
          <p:spPr>
            <a:xfrm flipH="1">
              <a:off x="7136524" y="2280863"/>
              <a:ext cx="783020" cy="31413"/>
            </a:xfrm>
            <a:prstGeom prst="straightConnector1">
              <a:avLst/>
            </a:prstGeom>
            <a:noFill/>
            <a:ln cap="flat" cmpd="sng" w="25400">
              <a:solidFill>
                <a:srgbClr val="0070C0"/>
              </a:solidFill>
              <a:prstDash val="solid"/>
              <a:round/>
              <a:headEnd len="sm" w="sm" type="none"/>
              <a:tailEnd len="sm" w="sm" type="none"/>
            </a:ln>
            <a:effectLst>
              <a:outerShdw blurRad="38100" rotWithShape="0" algn="br" dir="2700000" dist="25400">
                <a:srgbClr val="000000">
                  <a:alpha val="60000"/>
                </a:srgbClr>
              </a:outerShdw>
            </a:effectLst>
          </p:spPr>
        </p:cxnSp>
        <p:cxnSp>
          <p:nvCxnSpPr>
            <p:cNvPr id="286" name="Google Shape;286;p16"/>
            <p:cNvCxnSpPr/>
            <p:nvPr/>
          </p:nvCxnSpPr>
          <p:spPr>
            <a:xfrm flipH="1">
              <a:off x="10703210" y="2340852"/>
              <a:ext cx="783020" cy="31413"/>
            </a:xfrm>
            <a:prstGeom prst="straightConnector1">
              <a:avLst/>
            </a:prstGeom>
            <a:noFill/>
            <a:ln cap="flat" cmpd="sng" w="25400">
              <a:solidFill>
                <a:srgbClr val="0070C0"/>
              </a:solidFill>
              <a:prstDash val="solid"/>
              <a:round/>
              <a:headEnd len="sm" w="sm" type="none"/>
              <a:tailEnd len="sm" w="sm" type="none"/>
            </a:ln>
            <a:effectLst>
              <a:outerShdw blurRad="38100" rotWithShape="0" algn="br" dir="2700000" dist="25400">
                <a:srgbClr val="000000">
                  <a:alpha val="60000"/>
                </a:srgbClr>
              </a:outerShdw>
            </a:effectLst>
          </p:spPr>
        </p:cxnSp>
      </p:grpSp>
      <p:grpSp>
        <p:nvGrpSpPr>
          <p:cNvPr id="287" name="Google Shape;287;p16"/>
          <p:cNvGrpSpPr/>
          <p:nvPr/>
        </p:nvGrpSpPr>
        <p:grpSpPr>
          <a:xfrm>
            <a:off x="5071240" y="2280863"/>
            <a:ext cx="5696608" cy="4577137"/>
            <a:chOff x="6495392" y="2280863"/>
            <a:chExt cx="5696608" cy="4577137"/>
          </a:xfrm>
        </p:grpSpPr>
        <p:grpSp>
          <p:nvGrpSpPr>
            <p:cNvPr id="288" name="Google Shape;288;p16"/>
            <p:cNvGrpSpPr/>
            <p:nvPr/>
          </p:nvGrpSpPr>
          <p:grpSpPr>
            <a:xfrm>
              <a:off x="6495392" y="2280863"/>
              <a:ext cx="5696608" cy="4577137"/>
              <a:chOff x="6853795" y="2708398"/>
              <a:chExt cx="5696608" cy="4105341"/>
            </a:xfrm>
          </p:grpSpPr>
          <p:sp>
            <p:nvSpPr>
              <p:cNvPr id="289" name="Google Shape;289;p16"/>
              <p:cNvSpPr/>
              <p:nvPr/>
            </p:nvSpPr>
            <p:spPr>
              <a:xfrm>
                <a:off x="6853795" y="2708398"/>
                <a:ext cx="2848304" cy="4023360"/>
              </a:xfrm>
              <a:prstGeom prst="arc">
                <a:avLst>
                  <a:gd fmla="val 16200000" name="adj1"/>
                  <a:gd fmla="val 0" name="adj2"/>
                </a:avLst>
              </a:prstGeom>
              <a:noFill/>
              <a:ln cap="flat" cmpd="sng" w="25400">
                <a:solidFill>
                  <a:schemeClr val="accent4"/>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6"/>
              <p:cNvSpPr/>
              <p:nvPr/>
            </p:nvSpPr>
            <p:spPr>
              <a:xfrm flipH="1">
                <a:off x="9702099" y="2790379"/>
                <a:ext cx="2848304" cy="4023360"/>
              </a:xfrm>
              <a:prstGeom prst="arc">
                <a:avLst>
                  <a:gd fmla="val 16200000" name="adj1"/>
                  <a:gd fmla="val 0" name="adj2"/>
                </a:avLst>
              </a:prstGeom>
              <a:noFill/>
              <a:ln cap="flat" cmpd="sng" w="25400">
                <a:solidFill>
                  <a:schemeClr val="accent4"/>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91" name="Google Shape;291;p16"/>
            <p:cNvCxnSpPr/>
            <p:nvPr/>
          </p:nvCxnSpPr>
          <p:spPr>
            <a:xfrm flipH="1">
              <a:off x="7136524" y="2280863"/>
              <a:ext cx="783020" cy="31413"/>
            </a:xfrm>
            <a:prstGeom prst="straightConnector1">
              <a:avLst/>
            </a:prstGeom>
            <a:noFill/>
            <a:ln cap="flat" cmpd="sng" w="25400">
              <a:solidFill>
                <a:schemeClr val="accent4"/>
              </a:solidFill>
              <a:prstDash val="solid"/>
              <a:round/>
              <a:headEnd len="sm" w="sm" type="none"/>
              <a:tailEnd len="sm" w="sm" type="none"/>
            </a:ln>
            <a:effectLst>
              <a:outerShdw blurRad="38100" rotWithShape="0" algn="br" dir="2700000" dist="25400">
                <a:srgbClr val="000000">
                  <a:alpha val="60000"/>
                </a:srgbClr>
              </a:outerShdw>
            </a:effectLst>
          </p:spPr>
        </p:cxnSp>
        <p:cxnSp>
          <p:nvCxnSpPr>
            <p:cNvPr id="292" name="Google Shape;292;p16"/>
            <p:cNvCxnSpPr/>
            <p:nvPr/>
          </p:nvCxnSpPr>
          <p:spPr>
            <a:xfrm flipH="1">
              <a:off x="10703210" y="2340852"/>
              <a:ext cx="783020" cy="31413"/>
            </a:xfrm>
            <a:prstGeom prst="straightConnector1">
              <a:avLst/>
            </a:prstGeom>
            <a:noFill/>
            <a:ln cap="flat" cmpd="sng" w="25400">
              <a:solidFill>
                <a:schemeClr val="accent4"/>
              </a:solidFill>
              <a:prstDash val="solid"/>
              <a:round/>
              <a:headEnd len="sm" w="sm" type="none"/>
              <a:tailEnd len="sm" w="sm" type="none"/>
            </a:ln>
            <a:effectLst>
              <a:outerShdw blurRad="38100" rotWithShape="0" algn="br" dir="2700000" dist="25400">
                <a:srgbClr val="000000">
                  <a:alpha val="60000"/>
                </a:srgbClr>
              </a:outerShdw>
            </a:effectLst>
          </p:spPr>
        </p:cxnSp>
      </p:grpSp>
      <p:cxnSp>
        <p:nvCxnSpPr>
          <p:cNvPr id="293" name="Google Shape;293;p16"/>
          <p:cNvCxnSpPr/>
          <p:nvPr/>
        </p:nvCxnSpPr>
        <p:spPr>
          <a:xfrm>
            <a:off x="7919544" y="1944414"/>
            <a:ext cx="0" cy="3279227"/>
          </a:xfrm>
          <a:prstGeom prst="straightConnector1">
            <a:avLst/>
          </a:prstGeom>
          <a:noFill/>
          <a:ln cap="flat" cmpd="sng" w="9525">
            <a:solidFill>
              <a:schemeClr val="accent2"/>
            </a:solidFill>
            <a:prstDash val="dash"/>
            <a:round/>
            <a:headEnd len="sm" w="sm" type="none"/>
            <a:tailEnd len="sm" w="sm" type="none"/>
          </a:ln>
        </p:spPr>
      </p:cxnSp>
      <p:cxnSp>
        <p:nvCxnSpPr>
          <p:cNvPr id="294" name="Google Shape;294;p16"/>
          <p:cNvCxnSpPr/>
          <p:nvPr/>
        </p:nvCxnSpPr>
        <p:spPr>
          <a:xfrm>
            <a:off x="9343696" y="1944414"/>
            <a:ext cx="0" cy="3279227"/>
          </a:xfrm>
          <a:prstGeom prst="straightConnector1">
            <a:avLst/>
          </a:prstGeom>
          <a:noFill/>
          <a:ln cap="flat" cmpd="sng" w="9525">
            <a:solidFill>
              <a:schemeClr val="accent2"/>
            </a:solidFill>
            <a:prstDash val="dash"/>
            <a:round/>
            <a:headEnd len="sm" w="sm" type="none"/>
            <a:tailEnd len="sm" w="sm" type="none"/>
          </a:ln>
        </p:spPr>
      </p:cxnSp>
      <p:sp>
        <p:nvSpPr>
          <p:cNvPr id="295" name="Google Shape;295;p16"/>
          <p:cNvSpPr txBox="1"/>
          <p:nvPr/>
        </p:nvSpPr>
        <p:spPr>
          <a:xfrm flipH="1">
            <a:off x="7460504" y="1743307"/>
            <a:ext cx="10473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Rx Freq</a:t>
            </a:r>
            <a:endParaRPr/>
          </a:p>
        </p:txBody>
      </p:sp>
      <p:sp>
        <p:nvSpPr>
          <p:cNvPr id="296" name="Google Shape;296;p16"/>
          <p:cNvSpPr txBox="1"/>
          <p:nvPr/>
        </p:nvSpPr>
        <p:spPr>
          <a:xfrm flipH="1">
            <a:off x="8884656" y="1722582"/>
            <a:ext cx="10473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Tx Freq</a:t>
            </a:r>
            <a:endParaRPr/>
          </a:p>
        </p:txBody>
      </p:sp>
      <p:sp>
        <p:nvSpPr>
          <p:cNvPr id="297" name="Google Shape;297;p16"/>
          <p:cNvSpPr txBox="1"/>
          <p:nvPr/>
        </p:nvSpPr>
        <p:spPr>
          <a:xfrm>
            <a:off x="9670568" y="3478439"/>
            <a:ext cx="17659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Rx cavity filter</a:t>
            </a:r>
            <a:endParaRPr/>
          </a:p>
        </p:txBody>
      </p:sp>
      <p:sp>
        <p:nvSpPr>
          <p:cNvPr id="298" name="Google Shape;298;p16"/>
          <p:cNvSpPr txBox="1"/>
          <p:nvPr/>
        </p:nvSpPr>
        <p:spPr>
          <a:xfrm>
            <a:off x="6096000" y="3489009"/>
            <a:ext cx="17659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Tx cavity filter</a:t>
            </a:r>
            <a:endParaRPr/>
          </a:p>
        </p:txBody>
      </p:sp>
      <p:cxnSp>
        <p:nvCxnSpPr>
          <p:cNvPr id="299" name="Google Shape;299;p16"/>
          <p:cNvCxnSpPr/>
          <p:nvPr/>
        </p:nvCxnSpPr>
        <p:spPr>
          <a:xfrm>
            <a:off x="5979335" y="4661456"/>
            <a:ext cx="5655617" cy="0"/>
          </a:xfrm>
          <a:prstGeom prst="straightConnector1">
            <a:avLst/>
          </a:prstGeom>
          <a:noFill/>
          <a:ln cap="flat" cmpd="sng" w="12700">
            <a:solidFill>
              <a:schemeClr val="accent1"/>
            </a:solidFill>
            <a:prstDash val="solid"/>
            <a:round/>
            <a:headEnd len="sm" w="sm" type="none"/>
            <a:tailEnd len="sm" w="sm" type="none"/>
          </a:ln>
        </p:spPr>
      </p:cxnSp>
      <p:sp>
        <p:nvSpPr>
          <p:cNvPr id="300" name="Google Shape;300;p16"/>
          <p:cNvSpPr txBox="1"/>
          <p:nvPr/>
        </p:nvSpPr>
        <p:spPr>
          <a:xfrm>
            <a:off x="5956738" y="4807801"/>
            <a:ext cx="4389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Ideally at about -100dBm of attenuation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type="title"/>
          </p:nvPr>
        </p:nvSpPr>
        <p:spPr>
          <a:xfrm>
            <a:off x="457200" y="594358"/>
            <a:ext cx="3200400" cy="271362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600"/>
              <a:buFont typeface="Calibri"/>
              <a:buNone/>
            </a:pPr>
            <a:r>
              <a:rPr lang="en-US"/>
              <a:t>CARS Club </a:t>
            </a:r>
            <a:endParaRPr/>
          </a:p>
        </p:txBody>
      </p:sp>
      <p:sp>
        <p:nvSpPr>
          <p:cNvPr id="306" name="Google Shape;306;p17"/>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p>
            <a:pPr indent="-203200" lvl="0" marL="91440" rtl="0" algn="l">
              <a:lnSpc>
                <a:spcPct val="90000"/>
              </a:lnSpc>
              <a:spcBef>
                <a:spcPts val="0"/>
              </a:spcBef>
              <a:spcAft>
                <a:spcPts val="0"/>
              </a:spcAft>
              <a:buSzPts val="3200"/>
              <a:buChar char=" "/>
            </a:pPr>
            <a:r>
              <a:rPr lang="en-US" sz="3200"/>
              <a:t>How we apply this information in practice?</a:t>
            </a:r>
            <a:endParaRPr/>
          </a:p>
          <a:p>
            <a:pPr indent="-203200" lvl="0" marL="91440" rtl="0" algn="l">
              <a:lnSpc>
                <a:spcPct val="90000"/>
              </a:lnSpc>
              <a:spcBef>
                <a:spcPts val="1400"/>
              </a:spcBef>
              <a:spcAft>
                <a:spcPts val="0"/>
              </a:spcAft>
              <a:buSzPts val="3200"/>
              <a:buChar char=" "/>
            </a:pPr>
            <a:r>
              <a:rPr lang="en-US" sz="3200"/>
              <a:t>What uses does the club have for VHF/UHF?</a:t>
            </a:r>
            <a:endParaRPr/>
          </a:p>
          <a:p>
            <a:pPr indent="-203200" lvl="0" marL="91440" rtl="0" algn="l">
              <a:lnSpc>
                <a:spcPct val="90000"/>
              </a:lnSpc>
              <a:spcBef>
                <a:spcPts val="1400"/>
              </a:spcBef>
              <a:spcAft>
                <a:spcPts val="0"/>
              </a:spcAft>
              <a:buSzPts val="3200"/>
              <a:buChar char=" "/>
            </a:pPr>
            <a:r>
              <a:rPr lang="en-US" sz="3200"/>
              <a:t>What is ARES and RACES? </a:t>
            </a:r>
            <a:endParaRPr/>
          </a:p>
          <a:p>
            <a:pPr indent="-203200" lvl="0" marL="91440" rtl="0" algn="l">
              <a:lnSpc>
                <a:spcPct val="90000"/>
              </a:lnSpc>
              <a:spcBef>
                <a:spcPts val="1400"/>
              </a:spcBef>
              <a:spcAft>
                <a:spcPts val="0"/>
              </a:spcAft>
              <a:buSzPts val="3200"/>
              <a:buChar char=" "/>
            </a:pPr>
            <a:r>
              <a:rPr b="1" lang="en-US" sz="3200"/>
              <a:t>Mark Schulze –KO4IFY </a:t>
            </a:r>
            <a:r>
              <a:rPr lang="en-US" sz="3200"/>
              <a:t>will explain how we use VHF and UHF for club activity</a:t>
            </a:r>
            <a:endParaRPr/>
          </a:p>
          <a:p>
            <a:pPr indent="0" lvl="0" marL="91440" rtl="0" algn="l">
              <a:lnSpc>
                <a:spcPct val="90000"/>
              </a:lnSpc>
              <a:spcBef>
                <a:spcPts val="1400"/>
              </a:spcBef>
              <a:spcAft>
                <a:spcPts val="0"/>
              </a:spcAft>
              <a:buSzPts val="3200"/>
              <a:buNone/>
            </a:pPr>
            <a:r>
              <a:t/>
            </a:r>
            <a:endParaRPr sz="3200"/>
          </a:p>
        </p:txBody>
      </p:sp>
      <p:sp>
        <p:nvSpPr>
          <p:cNvPr id="307" name="Google Shape;307;p17"/>
          <p:cNvSpPr txBox="1"/>
          <p:nvPr>
            <p:ph idx="2" type="body"/>
          </p:nvPr>
        </p:nvSpPr>
        <p:spPr>
          <a:xfrm>
            <a:off x="457200" y="3341076"/>
            <a:ext cx="3200400" cy="296412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500"/>
              <a:buNone/>
            </a:pPr>
            <a:r>
              <a:rPr lang="en-US"/>
              <a:t>ARES and RACES uses for VHF and UHF</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8"/>
          <p:cNvSpPr txBox="1"/>
          <p:nvPr>
            <p:ph type="ctrTitle"/>
          </p:nvPr>
        </p:nvSpPr>
        <p:spPr>
          <a:xfrm>
            <a:off x="1876423" y="426741"/>
            <a:ext cx="8791575" cy="16557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7200"/>
              <a:buFont typeface="Calibri"/>
              <a:buNone/>
            </a:pPr>
            <a:r>
              <a:rPr lang="en-US" sz="7200"/>
              <a:t>ARES/RACES</a:t>
            </a:r>
            <a:endParaRPr/>
          </a:p>
        </p:txBody>
      </p:sp>
      <p:sp>
        <p:nvSpPr>
          <p:cNvPr id="313" name="Google Shape;313;p18"/>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pic>
        <p:nvPicPr>
          <p:cNvPr id="314" name="Google Shape;314;p18"/>
          <p:cNvPicPr preferRelativeResize="0"/>
          <p:nvPr/>
        </p:nvPicPr>
        <p:blipFill rotWithShape="1">
          <a:blip r:embed="rId3">
            <a:alphaModFix/>
          </a:blip>
          <a:srcRect b="0" l="0" r="0" t="0"/>
          <a:stretch/>
        </p:blipFill>
        <p:spPr>
          <a:xfrm>
            <a:off x="2471481" y="2744754"/>
            <a:ext cx="2880505" cy="2880505"/>
          </a:xfrm>
          <a:prstGeom prst="rect">
            <a:avLst/>
          </a:prstGeom>
          <a:noFill/>
          <a:ln>
            <a:noFill/>
          </a:ln>
        </p:spPr>
      </p:pic>
      <p:pic>
        <p:nvPicPr>
          <p:cNvPr id="315" name="Google Shape;315;p18"/>
          <p:cNvPicPr preferRelativeResize="0"/>
          <p:nvPr/>
        </p:nvPicPr>
        <p:blipFill rotWithShape="1">
          <a:blip r:embed="rId4">
            <a:alphaModFix/>
          </a:blip>
          <a:srcRect b="0" l="0" r="0" t="0"/>
          <a:stretch/>
        </p:blipFill>
        <p:spPr>
          <a:xfrm>
            <a:off x="7042449" y="2744754"/>
            <a:ext cx="2996721" cy="28805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What you will learn</a:t>
            </a:r>
            <a:endParaRPr/>
          </a:p>
        </p:txBody>
      </p:sp>
      <p:sp>
        <p:nvSpPr>
          <p:cNvPr id="106" name="Google Shape;106;p2"/>
          <p:cNvSpPr txBox="1"/>
          <p:nvPr>
            <p:ph idx="1" type="body"/>
          </p:nvPr>
        </p:nvSpPr>
        <p:spPr>
          <a:xfrm>
            <a:off x="1097278" y="2029425"/>
            <a:ext cx="4746900" cy="4023300"/>
          </a:xfrm>
          <a:prstGeom prst="rect">
            <a:avLst/>
          </a:prstGeom>
          <a:noFill/>
          <a:ln>
            <a:noFill/>
          </a:ln>
        </p:spPr>
        <p:txBody>
          <a:bodyPr anchorCtr="0" anchor="t" bIns="45700" lIns="0" spcFirstLastPara="1" rIns="0" wrap="square" tIns="45700">
            <a:normAutofit lnSpcReduction="20000"/>
          </a:bodyPr>
          <a:lstStyle/>
          <a:p>
            <a:pPr indent="-127000" lvl="0" marL="91440" rtl="0" algn="l">
              <a:lnSpc>
                <a:spcPct val="90000"/>
              </a:lnSpc>
              <a:spcBef>
                <a:spcPts val="0"/>
              </a:spcBef>
              <a:spcAft>
                <a:spcPts val="0"/>
              </a:spcAft>
              <a:buSzPts val="2000"/>
              <a:buFont typeface="Noto Sans Symbols"/>
              <a:buChar char="▪"/>
            </a:pPr>
            <a:r>
              <a:rPr lang="en-US"/>
              <a:t>What is considered to be VHF and UHF and why?</a:t>
            </a:r>
            <a:endParaRPr/>
          </a:p>
          <a:p>
            <a:pPr indent="-127000" lvl="0" marL="91440" rtl="0" algn="l">
              <a:lnSpc>
                <a:spcPct val="90000"/>
              </a:lnSpc>
              <a:spcBef>
                <a:spcPts val="1400"/>
              </a:spcBef>
              <a:spcAft>
                <a:spcPts val="0"/>
              </a:spcAft>
              <a:buSzPts val="2000"/>
              <a:buFont typeface="Noto Sans Symbols"/>
              <a:buChar char="▪"/>
            </a:pPr>
            <a:r>
              <a:rPr lang="en-US"/>
              <a:t>How does it differ from HF bands in uses and characteristics?</a:t>
            </a:r>
            <a:endParaRPr/>
          </a:p>
          <a:p>
            <a:pPr indent="-127000" lvl="0" marL="91440" rtl="0" algn="l">
              <a:lnSpc>
                <a:spcPct val="90000"/>
              </a:lnSpc>
              <a:spcBef>
                <a:spcPts val="1400"/>
              </a:spcBef>
              <a:spcAft>
                <a:spcPts val="0"/>
              </a:spcAft>
              <a:buSzPts val="2000"/>
              <a:buFont typeface="Noto Sans Symbols"/>
              <a:buChar char="▪"/>
            </a:pPr>
            <a:r>
              <a:rPr lang="en-US"/>
              <a:t>What parts of the spectrum can amateurs use?</a:t>
            </a:r>
            <a:endParaRPr/>
          </a:p>
          <a:p>
            <a:pPr indent="-127000" lvl="0" marL="91440" rtl="0" algn="l">
              <a:lnSpc>
                <a:spcPct val="90000"/>
              </a:lnSpc>
              <a:spcBef>
                <a:spcPts val="1400"/>
              </a:spcBef>
              <a:spcAft>
                <a:spcPts val="0"/>
              </a:spcAft>
              <a:buSzPts val="2000"/>
              <a:buFont typeface="Noto Sans Symbols"/>
              <a:buChar char="▪"/>
            </a:pPr>
            <a:r>
              <a:rPr lang="en-US"/>
              <a:t>What types of modulation are used? Why dominated by FM?</a:t>
            </a:r>
            <a:endParaRPr/>
          </a:p>
          <a:p>
            <a:pPr indent="-127000" lvl="0" marL="91440" rtl="0" algn="l">
              <a:lnSpc>
                <a:spcPct val="90000"/>
              </a:lnSpc>
              <a:spcBef>
                <a:spcPts val="1400"/>
              </a:spcBef>
              <a:spcAft>
                <a:spcPts val="0"/>
              </a:spcAft>
              <a:buSzPts val="2000"/>
              <a:buFont typeface="Noto Sans Symbols"/>
              <a:buChar char="▪"/>
            </a:pPr>
            <a:r>
              <a:rPr lang="en-US"/>
              <a:t>Can I use AM or SSB on VHF and UHF? </a:t>
            </a:r>
            <a:endParaRPr/>
          </a:p>
          <a:p>
            <a:pPr indent="0" lvl="0" marL="91440" rtl="0" algn="l">
              <a:lnSpc>
                <a:spcPct val="90000"/>
              </a:lnSpc>
              <a:spcBef>
                <a:spcPts val="1400"/>
              </a:spcBef>
              <a:spcAft>
                <a:spcPts val="0"/>
              </a:spcAft>
              <a:buSzPts val="2000"/>
              <a:buFont typeface="Noto Sans Symbols"/>
              <a:buNone/>
            </a:pPr>
            <a:r>
              <a:t/>
            </a:r>
            <a:endParaRPr/>
          </a:p>
          <a:p>
            <a:pPr indent="0" lvl="0" marL="91440" rtl="0" algn="l">
              <a:lnSpc>
                <a:spcPct val="90000"/>
              </a:lnSpc>
              <a:spcBef>
                <a:spcPts val="1400"/>
              </a:spcBef>
              <a:spcAft>
                <a:spcPts val="0"/>
              </a:spcAft>
              <a:buSzPts val="2000"/>
              <a:buFont typeface="Noto Sans Symbols"/>
              <a:buNone/>
            </a:pPr>
            <a:r>
              <a:t/>
            </a:r>
            <a:endParaRPr/>
          </a:p>
          <a:p>
            <a:pPr indent="0" lvl="0" marL="91440" rtl="0" algn="l">
              <a:lnSpc>
                <a:spcPct val="90000"/>
              </a:lnSpc>
              <a:spcBef>
                <a:spcPts val="1400"/>
              </a:spcBef>
              <a:spcAft>
                <a:spcPts val="0"/>
              </a:spcAft>
              <a:buSzPts val="2000"/>
              <a:buFont typeface="Noto Sans Symbols"/>
              <a:buNone/>
            </a:pPr>
            <a:r>
              <a:t/>
            </a:r>
            <a:endParaRPr/>
          </a:p>
        </p:txBody>
      </p:sp>
      <p:sp>
        <p:nvSpPr>
          <p:cNvPr id="107" name="Google Shape;107;p2"/>
          <p:cNvSpPr txBox="1"/>
          <p:nvPr/>
        </p:nvSpPr>
        <p:spPr>
          <a:xfrm>
            <a:off x="6306925" y="2029425"/>
            <a:ext cx="4746900" cy="3396600"/>
          </a:xfrm>
          <a:prstGeom prst="rect">
            <a:avLst/>
          </a:prstGeom>
          <a:noFill/>
          <a:ln>
            <a:noFill/>
          </a:ln>
        </p:spPr>
        <p:txBody>
          <a:bodyPr anchorCtr="0" anchor="t" bIns="91425" lIns="91425" spcFirstLastPara="1" rIns="91425" wrap="square" tIns="91425">
            <a:spAutoFit/>
          </a:bodyPr>
          <a:lstStyle/>
          <a:p>
            <a:pPr indent="-127000" lvl="0" marL="91440" rtl="0" algn="l">
              <a:lnSpc>
                <a:spcPct val="90000"/>
              </a:lnSpc>
              <a:spcBef>
                <a:spcPts val="1400"/>
              </a:spcBef>
              <a:spcAft>
                <a:spcPts val="0"/>
              </a:spcAft>
              <a:buClr>
                <a:schemeClr val="accent1"/>
              </a:buClr>
              <a:buSzPts val="2000"/>
              <a:buFont typeface="Noto Sans Symbols"/>
              <a:buChar char="▪"/>
            </a:pPr>
            <a:r>
              <a:rPr lang="en-US" sz="2000">
                <a:solidFill>
                  <a:srgbClr val="3F3F3F"/>
                </a:solidFill>
                <a:latin typeface="Calibri"/>
                <a:ea typeface="Calibri"/>
                <a:cs typeface="Calibri"/>
                <a:sym typeface="Calibri"/>
              </a:rPr>
              <a:t>What antennas do I need? What about polarization? </a:t>
            </a:r>
            <a:endParaRPr sz="2000">
              <a:solidFill>
                <a:srgbClr val="3F3F3F"/>
              </a:solidFill>
              <a:latin typeface="Calibri"/>
              <a:ea typeface="Calibri"/>
              <a:cs typeface="Calibri"/>
              <a:sym typeface="Calibri"/>
            </a:endParaRPr>
          </a:p>
          <a:p>
            <a:pPr indent="-127000" lvl="0" marL="91440" rtl="0" algn="l">
              <a:lnSpc>
                <a:spcPct val="90000"/>
              </a:lnSpc>
              <a:spcBef>
                <a:spcPts val="1400"/>
              </a:spcBef>
              <a:spcAft>
                <a:spcPts val="0"/>
              </a:spcAft>
              <a:buClr>
                <a:schemeClr val="accent1"/>
              </a:buClr>
              <a:buSzPts val="2000"/>
              <a:buFont typeface="Noto Sans Symbols"/>
              <a:buChar char="▪"/>
            </a:pPr>
            <a:r>
              <a:rPr lang="en-US" sz="2000">
                <a:solidFill>
                  <a:srgbClr val="3F3F3F"/>
                </a:solidFill>
                <a:latin typeface="Calibri"/>
                <a:ea typeface="Calibri"/>
                <a:cs typeface="Calibri"/>
                <a:sym typeface="Calibri"/>
              </a:rPr>
              <a:t>How are digital modes used on VHF and UHF? </a:t>
            </a:r>
            <a:endParaRPr sz="2000">
              <a:solidFill>
                <a:srgbClr val="3F3F3F"/>
              </a:solidFill>
              <a:latin typeface="Calibri"/>
              <a:ea typeface="Calibri"/>
              <a:cs typeface="Calibri"/>
              <a:sym typeface="Calibri"/>
            </a:endParaRPr>
          </a:p>
          <a:p>
            <a:pPr indent="-127000" lvl="0" marL="91440" rtl="0" algn="l">
              <a:lnSpc>
                <a:spcPct val="90000"/>
              </a:lnSpc>
              <a:spcBef>
                <a:spcPts val="1400"/>
              </a:spcBef>
              <a:spcAft>
                <a:spcPts val="0"/>
              </a:spcAft>
              <a:buClr>
                <a:schemeClr val="accent1"/>
              </a:buClr>
              <a:buSzPts val="2000"/>
              <a:buFont typeface="Noto Sans Symbols"/>
              <a:buChar char="▪"/>
            </a:pPr>
            <a:r>
              <a:rPr lang="en-US" sz="2000">
                <a:solidFill>
                  <a:srgbClr val="3F3F3F"/>
                </a:solidFill>
                <a:latin typeface="Calibri"/>
                <a:ea typeface="Calibri"/>
                <a:cs typeface="Calibri"/>
                <a:sym typeface="Calibri"/>
              </a:rPr>
              <a:t>What is the range of  acceptable communications with VHF and UHF signals?</a:t>
            </a:r>
            <a:endParaRPr sz="2000">
              <a:solidFill>
                <a:srgbClr val="3F3F3F"/>
              </a:solidFill>
              <a:latin typeface="Calibri"/>
              <a:ea typeface="Calibri"/>
              <a:cs typeface="Calibri"/>
              <a:sym typeface="Calibri"/>
            </a:endParaRPr>
          </a:p>
          <a:p>
            <a:pPr indent="-127000" lvl="0" marL="91440" rtl="0" algn="l">
              <a:lnSpc>
                <a:spcPct val="90000"/>
              </a:lnSpc>
              <a:spcBef>
                <a:spcPts val="1400"/>
              </a:spcBef>
              <a:spcAft>
                <a:spcPts val="0"/>
              </a:spcAft>
              <a:buClr>
                <a:schemeClr val="accent1"/>
              </a:buClr>
              <a:buSzPts val="2000"/>
              <a:buFont typeface="Noto Sans Symbols"/>
              <a:buChar char="▪"/>
            </a:pPr>
            <a:r>
              <a:rPr lang="en-US" sz="2000">
                <a:solidFill>
                  <a:srgbClr val="3F3F3F"/>
                </a:solidFill>
                <a:latin typeface="Calibri"/>
                <a:ea typeface="Calibri"/>
                <a:cs typeface="Calibri"/>
                <a:sym typeface="Calibri"/>
              </a:rPr>
              <a:t>How does a repeater work? </a:t>
            </a:r>
            <a:endParaRPr sz="2000">
              <a:solidFill>
                <a:srgbClr val="3F3F3F"/>
              </a:solidFill>
              <a:latin typeface="Calibri"/>
              <a:ea typeface="Calibri"/>
              <a:cs typeface="Calibri"/>
              <a:sym typeface="Calibri"/>
            </a:endParaRPr>
          </a:p>
          <a:p>
            <a:pPr indent="-114300" lvl="0" marL="91440" rtl="0" algn="l">
              <a:lnSpc>
                <a:spcPct val="90000"/>
              </a:lnSpc>
              <a:spcBef>
                <a:spcPts val="1400"/>
              </a:spcBef>
              <a:spcAft>
                <a:spcPts val="0"/>
              </a:spcAft>
              <a:buClr>
                <a:schemeClr val="accent1"/>
              </a:buClr>
              <a:buSzPts val="1800"/>
              <a:buFont typeface="Calibri"/>
              <a:buChar char="▪"/>
            </a:pPr>
            <a:r>
              <a:rPr lang="en-US" sz="2000">
                <a:solidFill>
                  <a:srgbClr val="3F3F3F"/>
                </a:solidFill>
                <a:latin typeface="Calibri"/>
                <a:ea typeface="Calibri"/>
                <a:cs typeface="Calibri"/>
                <a:sym typeface="Calibri"/>
              </a:rPr>
              <a:t>How does ARES use this technology?</a:t>
            </a:r>
            <a:endParaRPr sz="2000">
              <a:solidFill>
                <a:srgbClr val="3F3F3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9"/>
          <p:cNvSpPr txBox="1"/>
          <p:nvPr>
            <p:ph type="title"/>
          </p:nvPr>
        </p:nvSpPr>
        <p:spPr>
          <a:xfrm>
            <a:off x="786393" y="-142323"/>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21" name="Google Shape;321;p19"/>
          <p:cNvPicPr preferRelativeResize="0"/>
          <p:nvPr/>
        </p:nvPicPr>
        <p:blipFill rotWithShape="1">
          <a:blip r:embed="rId3">
            <a:alphaModFix/>
          </a:blip>
          <a:srcRect b="0" l="0" r="0" t="0"/>
          <a:stretch/>
        </p:blipFill>
        <p:spPr>
          <a:xfrm>
            <a:off x="2363520" y="367772"/>
            <a:ext cx="851485" cy="851485"/>
          </a:xfrm>
          <a:prstGeom prst="rect">
            <a:avLst/>
          </a:prstGeom>
          <a:noFill/>
          <a:ln>
            <a:noFill/>
          </a:ln>
        </p:spPr>
      </p:pic>
      <p:pic>
        <p:nvPicPr>
          <p:cNvPr id="322" name="Google Shape;322;p19"/>
          <p:cNvPicPr preferRelativeResize="0"/>
          <p:nvPr/>
        </p:nvPicPr>
        <p:blipFill rotWithShape="1">
          <a:blip r:embed="rId4">
            <a:alphaModFix/>
          </a:blip>
          <a:srcRect b="0" l="0" r="0" t="0"/>
          <a:stretch/>
        </p:blipFill>
        <p:spPr>
          <a:xfrm>
            <a:off x="8345575" y="400794"/>
            <a:ext cx="851485" cy="818463"/>
          </a:xfrm>
          <a:prstGeom prst="rect">
            <a:avLst/>
          </a:prstGeom>
          <a:noFill/>
          <a:ln>
            <a:noFill/>
          </a:ln>
        </p:spPr>
      </p:pic>
      <p:sp>
        <p:nvSpPr>
          <p:cNvPr id="323" name="Google Shape;323;p19"/>
          <p:cNvSpPr txBox="1"/>
          <p:nvPr/>
        </p:nvSpPr>
        <p:spPr>
          <a:xfrm>
            <a:off x="610181" y="2097088"/>
            <a:ext cx="10258425"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a:solidFill>
                  <a:schemeClr val="dk1"/>
                </a:solidFill>
                <a:latin typeface="Calibri"/>
                <a:ea typeface="Calibri"/>
                <a:cs typeface="Calibri"/>
                <a:sym typeface="Calibri"/>
              </a:rPr>
              <a:t>A</a:t>
            </a:r>
            <a:endParaRPr/>
          </a:p>
          <a:p>
            <a:pPr indent="0" lvl="0" marL="0" marR="0" rtl="0" algn="ctr">
              <a:spcBef>
                <a:spcPts val="0"/>
              </a:spcBef>
              <a:spcAft>
                <a:spcPts val="0"/>
              </a:spcAft>
              <a:buNone/>
            </a:pPr>
            <a:r>
              <a:rPr lang="en-US" sz="7200">
                <a:solidFill>
                  <a:schemeClr val="dk1"/>
                </a:solidFill>
                <a:latin typeface="Calibri"/>
                <a:ea typeface="Calibri"/>
                <a:cs typeface="Calibri"/>
                <a:sym typeface="Calibri"/>
              </a:rPr>
              <a:t>General</a:t>
            </a:r>
            <a:endParaRPr/>
          </a:p>
          <a:p>
            <a:pPr indent="0" lvl="0" marL="0" marR="0" rtl="0" algn="ctr">
              <a:spcBef>
                <a:spcPts val="0"/>
              </a:spcBef>
              <a:spcAft>
                <a:spcPts val="0"/>
              </a:spcAft>
              <a:buNone/>
            </a:pPr>
            <a:r>
              <a:rPr lang="en-US" sz="7200">
                <a:solidFill>
                  <a:schemeClr val="dk1"/>
                </a:solidFill>
                <a:latin typeface="Calibri"/>
                <a:ea typeface="Calibri"/>
                <a:cs typeface="Calibri"/>
                <a:sym typeface="Calibri"/>
              </a:rPr>
              <a:t>Overview</a:t>
            </a:r>
            <a:endParaRPr sz="6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0"/>
          <p:cNvSpPr txBox="1"/>
          <p:nvPr>
            <p:ph type="title"/>
          </p:nvPr>
        </p:nvSpPr>
        <p:spPr>
          <a:xfrm>
            <a:off x="1141413" y="-187206"/>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29" name="Google Shape;329;p20"/>
          <p:cNvPicPr preferRelativeResize="0"/>
          <p:nvPr/>
        </p:nvPicPr>
        <p:blipFill rotWithShape="1">
          <a:blip r:embed="rId3">
            <a:alphaModFix/>
          </a:blip>
          <a:srcRect b="0" l="0" r="0" t="0"/>
          <a:stretch/>
        </p:blipFill>
        <p:spPr>
          <a:xfrm>
            <a:off x="2720127" y="425959"/>
            <a:ext cx="851485" cy="851485"/>
          </a:xfrm>
          <a:prstGeom prst="rect">
            <a:avLst/>
          </a:prstGeom>
          <a:noFill/>
          <a:ln>
            <a:noFill/>
          </a:ln>
        </p:spPr>
      </p:pic>
      <p:pic>
        <p:nvPicPr>
          <p:cNvPr id="330" name="Google Shape;330;p20"/>
          <p:cNvPicPr preferRelativeResize="0"/>
          <p:nvPr/>
        </p:nvPicPr>
        <p:blipFill rotWithShape="1">
          <a:blip r:embed="rId4">
            <a:alphaModFix/>
          </a:blip>
          <a:srcRect b="0" l="0" r="0" t="0"/>
          <a:stretch/>
        </p:blipFill>
        <p:spPr>
          <a:xfrm>
            <a:off x="8702182" y="458981"/>
            <a:ext cx="851485" cy="818463"/>
          </a:xfrm>
          <a:prstGeom prst="rect">
            <a:avLst/>
          </a:prstGeom>
          <a:noFill/>
          <a:ln>
            <a:noFill/>
          </a:ln>
        </p:spPr>
      </p:pic>
      <p:sp>
        <p:nvSpPr>
          <p:cNvPr id="331" name="Google Shape;331;p20"/>
          <p:cNvSpPr txBox="1"/>
          <p:nvPr/>
        </p:nvSpPr>
        <p:spPr>
          <a:xfrm>
            <a:off x="891534" y="1605030"/>
            <a:ext cx="1025842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chemeClr val="dk1"/>
                </a:solidFill>
                <a:latin typeface="Calibri"/>
                <a:ea typeface="Calibri"/>
                <a:cs typeface="Calibri"/>
                <a:sym typeface="Calibri"/>
              </a:rPr>
              <a:t>Acronyms, acronyms, acronyms</a:t>
            </a:r>
            <a:endParaRPr/>
          </a:p>
        </p:txBody>
      </p:sp>
      <p:sp>
        <p:nvSpPr>
          <p:cNvPr id="332" name="Google Shape;332;p20"/>
          <p:cNvSpPr txBox="1"/>
          <p:nvPr/>
        </p:nvSpPr>
        <p:spPr>
          <a:xfrm>
            <a:off x="2727549" y="2396042"/>
            <a:ext cx="3182815"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FF0000"/>
                </a:solidFill>
                <a:latin typeface="Calibri"/>
                <a:ea typeface="Calibri"/>
                <a:cs typeface="Calibri"/>
                <a:sym typeface="Calibri"/>
              </a:rPr>
              <a:t>A </a:t>
            </a:r>
            <a:r>
              <a:rPr lang="en-US" sz="3600">
                <a:solidFill>
                  <a:schemeClr val="dk1"/>
                </a:solidFill>
                <a:latin typeface="Calibri"/>
                <a:ea typeface="Calibri"/>
                <a:cs typeface="Calibri"/>
                <a:sym typeface="Calibri"/>
              </a:rPr>
              <a:t>mateur</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rgbClr val="FF0000"/>
                </a:solidFill>
                <a:latin typeface="Calibri"/>
                <a:ea typeface="Calibri"/>
                <a:cs typeface="Calibri"/>
                <a:sym typeface="Calibri"/>
              </a:rPr>
              <a:t>R </a:t>
            </a:r>
            <a:r>
              <a:rPr lang="en-US" sz="3600">
                <a:solidFill>
                  <a:schemeClr val="dk1"/>
                </a:solidFill>
                <a:latin typeface="Calibri"/>
                <a:ea typeface="Calibri"/>
                <a:cs typeface="Calibri"/>
                <a:sym typeface="Calibri"/>
              </a:rPr>
              <a:t>adio</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rgbClr val="FF0000"/>
                </a:solidFill>
                <a:latin typeface="Calibri"/>
                <a:ea typeface="Calibri"/>
                <a:cs typeface="Calibri"/>
                <a:sym typeface="Calibri"/>
              </a:rPr>
              <a:t>E </a:t>
            </a:r>
            <a:r>
              <a:rPr lang="en-US" sz="3600">
                <a:solidFill>
                  <a:schemeClr val="dk1"/>
                </a:solidFill>
                <a:latin typeface="Calibri"/>
                <a:ea typeface="Calibri"/>
                <a:cs typeface="Calibri"/>
                <a:sym typeface="Calibri"/>
              </a:rPr>
              <a:t>mergency</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rgbClr val="FF0000"/>
                </a:solidFill>
                <a:latin typeface="Calibri"/>
                <a:ea typeface="Calibri"/>
                <a:cs typeface="Calibri"/>
                <a:sym typeface="Calibri"/>
              </a:rPr>
              <a:t>S </a:t>
            </a:r>
            <a:r>
              <a:rPr lang="en-US" sz="3600">
                <a:solidFill>
                  <a:schemeClr val="dk1"/>
                </a:solidFill>
                <a:latin typeface="Calibri"/>
                <a:ea typeface="Calibri"/>
                <a:cs typeface="Calibri"/>
                <a:sym typeface="Calibri"/>
              </a:rPr>
              <a:t>ervices</a:t>
            </a:r>
            <a:endParaRPr sz="1800">
              <a:solidFill>
                <a:schemeClr val="dk1"/>
              </a:solidFill>
              <a:latin typeface="Calibri"/>
              <a:ea typeface="Calibri"/>
              <a:cs typeface="Calibri"/>
              <a:sym typeface="Calibri"/>
            </a:endParaRPr>
          </a:p>
        </p:txBody>
      </p:sp>
      <p:sp>
        <p:nvSpPr>
          <p:cNvPr id="333" name="Google Shape;333;p20"/>
          <p:cNvSpPr txBox="1"/>
          <p:nvPr/>
        </p:nvSpPr>
        <p:spPr>
          <a:xfrm>
            <a:off x="6564078" y="2228328"/>
            <a:ext cx="3182815" cy="40626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FF0000"/>
                </a:solidFill>
                <a:latin typeface="Calibri"/>
                <a:ea typeface="Calibri"/>
                <a:cs typeface="Calibri"/>
                <a:sym typeface="Calibri"/>
              </a:rPr>
              <a:t>R </a:t>
            </a:r>
            <a:r>
              <a:rPr lang="en-US" sz="3600">
                <a:solidFill>
                  <a:schemeClr val="dk1"/>
                </a:solidFill>
                <a:latin typeface="Calibri"/>
                <a:ea typeface="Calibri"/>
                <a:cs typeface="Calibri"/>
                <a:sym typeface="Calibri"/>
              </a:rPr>
              <a:t>adio</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rgbClr val="FF0000"/>
                </a:solidFill>
                <a:latin typeface="Calibri"/>
                <a:ea typeface="Calibri"/>
                <a:cs typeface="Calibri"/>
                <a:sym typeface="Calibri"/>
              </a:rPr>
              <a:t>A </a:t>
            </a:r>
            <a:r>
              <a:rPr lang="en-US" sz="3600">
                <a:solidFill>
                  <a:schemeClr val="dk1"/>
                </a:solidFill>
                <a:latin typeface="Calibri"/>
                <a:ea typeface="Calibri"/>
                <a:cs typeface="Calibri"/>
                <a:sym typeface="Calibri"/>
              </a:rPr>
              <a:t>mateur</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rgbClr val="FF0000"/>
                </a:solidFill>
                <a:latin typeface="Calibri"/>
                <a:ea typeface="Calibri"/>
                <a:cs typeface="Calibri"/>
                <a:sym typeface="Calibri"/>
              </a:rPr>
              <a:t>C </a:t>
            </a:r>
            <a:r>
              <a:rPr lang="en-US" sz="3600">
                <a:solidFill>
                  <a:schemeClr val="dk1"/>
                </a:solidFill>
                <a:latin typeface="Calibri"/>
                <a:ea typeface="Calibri"/>
                <a:cs typeface="Calibri"/>
                <a:sym typeface="Calibri"/>
              </a:rPr>
              <a:t>ivil</a:t>
            </a:r>
            <a:endParaRPr sz="44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rgbClr val="FF0000"/>
                </a:solidFill>
                <a:latin typeface="Calibri"/>
                <a:ea typeface="Calibri"/>
                <a:cs typeface="Calibri"/>
                <a:sym typeface="Calibri"/>
              </a:rPr>
              <a:t>E </a:t>
            </a:r>
            <a:r>
              <a:rPr lang="en-US" sz="3600">
                <a:solidFill>
                  <a:schemeClr val="dk1"/>
                </a:solidFill>
                <a:latin typeface="Calibri"/>
                <a:ea typeface="Calibri"/>
                <a:cs typeface="Calibri"/>
                <a:sym typeface="Calibri"/>
              </a:rPr>
              <a:t>mergency</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rgbClr val="FF0000"/>
                </a:solidFill>
                <a:latin typeface="Calibri"/>
                <a:ea typeface="Calibri"/>
                <a:cs typeface="Calibri"/>
                <a:sym typeface="Calibri"/>
              </a:rPr>
              <a:t>S </a:t>
            </a:r>
            <a:r>
              <a:rPr lang="en-US" sz="3600">
                <a:solidFill>
                  <a:schemeClr val="dk1"/>
                </a:solidFill>
                <a:latin typeface="Calibri"/>
                <a:ea typeface="Calibri"/>
                <a:cs typeface="Calibri"/>
                <a:sym typeface="Calibri"/>
              </a:rPr>
              <a:t>ervice</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1"/>
          <p:cNvSpPr txBox="1"/>
          <p:nvPr>
            <p:ph type="title"/>
          </p:nvPr>
        </p:nvSpPr>
        <p:spPr>
          <a:xfrm>
            <a:off x="1141413" y="-62516"/>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39" name="Google Shape;339;p21"/>
          <p:cNvPicPr preferRelativeResize="0"/>
          <p:nvPr/>
        </p:nvPicPr>
        <p:blipFill rotWithShape="1">
          <a:blip r:embed="rId3">
            <a:alphaModFix/>
          </a:blip>
          <a:srcRect b="0" l="0" r="0" t="0"/>
          <a:stretch/>
        </p:blipFill>
        <p:spPr>
          <a:xfrm>
            <a:off x="2720127" y="500777"/>
            <a:ext cx="851485" cy="851485"/>
          </a:xfrm>
          <a:prstGeom prst="rect">
            <a:avLst/>
          </a:prstGeom>
          <a:noFill/>
          <a:ln>
            <a:noFill/>
          </a:ln>
        </p:spPr>
      </p:pic>
      <p:pic>
        <p:nvPicPr>
          <p:cNvPr id="340" name="Google Shape;340;p21"/>
          <p:cNvPicPr preferRelativeResize="0"/>
          <p:nvPr/>
        </p:nvPicPr>
        <p:blipFill rotWithShape="1">
          <a:blip r:embed="rId4">
            <a:alphaModFix/>
          </a:blip>
          <a:srcRect b="0" l="0" r="0" t="0"/>
          <a:stretch/>
        </p:blipFill>
        <p:spPr>
          <a:xfrm>
            <a:off x="8702182" y="533799"/>
            <a:ext cx="851485" cy="818463"/>
          </a:xfrm>
          <a:prstGeom prst="rect">
            <a:avLst/>
          </a:prstGeom>
          <a:noFill/>
          <a:ln>
            <a:noFill/>
          </a:ln>
        </p:spPr>
      </p:pic>
      <p:sp>
        <p:nvSpPr>
          <p:cNvPr id="341" name="Google Shape;341;p21"/>
          <p:cNvSpPr txBox="1"/>
          <p:nvPr/>
        </p:nvSpPr>
        <p:spPr>
          <a:xfrm>
            <a:off x="1357313" y="1899644"/>
            <a:ext cx="10258425" cy="470898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What is ARES?</a:t>
            </a:r>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What is RACES?</a:t>
            </a:r>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What is the difference?</a:t>
            </a:r>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Who makes up ARES/RACES?</a:t>
            </a:r>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What ARES/RACES does?</a:t>
            </a:r>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What ARES/RACES DO NOT do?</a:t>
            </a:r>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What training is required, where is it obtained and how much does it cost?</a:t>
            </a:r>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What equipment is needed and what’s the cost?</a:t>
            </a:r>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How to register?</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2"/>
          <p:cNvSpPr txBox="1"/>
          <p:nvPr>
            <p:ph type="title"/>
          </p:nvPr>
        </p:nvSpPr>
        <p:spPr>
          <a:xfrm>
            <a:off x="1191288" y="-29271"/>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47" name="Google Shape;347;p22"/>
          <p:cNvPicPr preferRelativeResize="0"/>
          <p:nvPr/>
        </p:nvPicPr>
        <p:blipFill rotWithShape="1">
          <a:blip r:embed="rId3">
            <a:alphaModFix/>
          </a:blip>
          <a:srcRect b="0" l="0" r="0" t="0"/>
          <a:stretch/>
        </p:blipFill>
        <p:spPr>
          <a:xfrm>
            <a:off x="2686877" y="567281"/>
            <a:ext cx="851485" cy="851485"/>
          </a:xfrm>
          <a:prstGeom prst="rect">
            <a:avLst/>
          </a:prstGeom>
          <a:noFill/>
          <a:ln>
            <a:noFill/>
          </a:ln>
        </p:spPr>
      </p:pic>
      <p:pic>
        <p:nvPicPr>
          <p:cNvPr id="348" name="Google Shape;348;p22"/>
          <p:cNvPicPr preferRelativeResize="0"/>
          <p:nvPr/>
        </p:nvPicPr>
        <p:blipFill rotWithShape="1">
          <a:blip r:embed="rId4">
            <a:alphaModFix/>
          </a:blip>
          <a:srcRect b="0" l="0" r="0" t="0"/>
          <a:stretch/>
        </p:blipFill>
        <p:spPr>
          <a:xfrm>
            <a:off x="8668932" y="600303"/>
            <a:ext cx="851485" cy="818463"/>
          </a:xfrm>
          <a:prstGeom prst="rect">
            <a:avLst/>
          </a:prstGeom>
          <a:noFill/>
          <a:ln>
            <a:noFill/>
          </a:ln>
        </p:spPr>
      </p:pic>
      <p:sp>
        <p:nvSpPr>
          <p:cNvPr id="349" name="Google Shape;349;p22"/>
          <p:cNvSpPr txBox="1"/>
          <p:nvPr/>
        </p:nvSpPr>
        <p:spPr>
          <a:xfrm>
            <a:off x="1585913" y="1960781"/>
            <a:ext cx="9032324" cy="415498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What is ARES?</a:t>
            </a:r>
            <a:endParaRPr/>
          </a:p>
          <a:p>
            <a:pPr indent="-209550" lvl="0" marL="285750" marR="0" rtl="0" algn="l">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 (ARES) is a volunteer group organized through the American Radio Relay League (ARRL). You do not need to be a member of the ARRL to be part of ARES. The only requirements are to possess an Amateur Radio licensee and have a desire to serve. ARES members enjoy no special privileges and must comply with all FCC and other government rules when operating.  If the President chooses to limit access to the Radio Spectrum under the War Powers Act, or another emergency declaration, ARES members must fully comply with these rules.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3"/>
          <p:cNvSpPr txBox="1"/>
          <p:nvPr>
            <p:ph type="title"/>
          </p:nvPr>
        </p:nvSpPr>
        <p:spPr>
          <a:xfrm>
            <a:off x="1141413" y="-79133"/>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55" name="Google Shape;355;p23"/>
          <p:cNvPicPr preferRelativeResize="0"/>
          <p:nvPr/>
        </p:nvPicPr>
        <p:blipFill rotWithShape="1">
          <a:blip r:embed="rId3">
            <a:alphaModFix/>
          </a:blip>
          <a:srcRect b="0" l="0" r="0" t="0"/>
          <a:stretch/>
        </p:blipFill>
        <p:spPr>
          <a:xfrm>
            <a:off x="2720127" y="434275"/>
            <a:ext cx="851485" cy="851485"/>
          </a:xfrm>
          <a:prstGeom prst="rect">
            <a:avLst/>
          </a:prstGeom>
          <a:noFill/>
          <a:ln>
            <a:noFill/>
          </a:ln>
        </p:spPr>
      </p:pic>
      <p:pic>
        <p:nvPicPr>
          <p:cNvPr id="356" name="Google Shape;356;p23"/>
          <p:cNvPicPr preferRelativeResize="0"/>
          <p:nvPr/>
        </p:nvPicPr>
        <p:blipFill rotWithShape="1">
          <a:blip r:embed="rId4">
            <a:alphaModFix/>
          </a:blip>
          <a:srcRect b="0" l="0" r="0" t="0"/>
          <a:stretch/>
        </p:blipFill>
        <p:spPr>
          <a:xfrm>
            <a:off x="8702182" y="467297"/>
            <a:ext cx="851485" cy="818463"/>
          </a:xfrm>
          <a:prstGeom prst="rect">
            <a:avLst/>
          </a:prstGeom>
          <a:noFill/>
          <a:ln>
            <a:noFill/>
          </a:ln>
        </p:spPr>
      </p:pic>
      <p:sp>
        <p:nvSpPr>
          <p:cNvPr id="357" name="Google Shape;357;p23"/>
          <p:cNvSpPr txBox="1"/>
          <p:nvPr/>
        </p:nvSpPr>
        <p:spPr>
          <a:xfrm>
            <a:off x="1300163" y="1799180"/>
            <a:ext cx="9246636" cy="46474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What is RACES?</a:t>
            </a:r>
            <a:endParaRPr/>
          </a:p>
          <a:p>
            <a:pPr indent="-285750" lvl="1" marL="74295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 If the President chooses to limit access to the Radio Spectrum under the War Powers Act, or another emergency declaration, ARES members must fully comply with these rules.</a:t>
            </a:r>
            <a:endParaRPr/>
          </a:p>
          <a:p>
            <a:pPr indent="-133350" lvl="1" marL="742950" marR="0" rtl="0" algn="l">
              <a:spcBef>
                <a:spcPts val="0"/>
              </a:spcBef>
              <a:spcAft>
                <a:spcPts val="0"/>
              </a:spcAft>
              <a:buClr>
                <a:schemeClr val="dk1"/>
              </a:buClr>
              <a:buSzPts val="2400"/>
              <a:buFont typeface="Noto Sans Symbols"/>
              <a:buNone/>
            </a:pPr>
            <a:r>
              <a:t/>
            </a:r>
            <a:endParaRPr b="0" i="0" sz="24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 (RACES) was created to deal with just this situation. Amateur Radio Operators must register with the state or local government in advance of an emergency to be part of RACES. There are many special regulations in part 97 of the FCC rules dealing with this service (§97.407). Other than limited drills, RACES can only operate during an officially declared emergency.</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4"/>
          <p:cNvSpPr txBox="1"/>
          <p:nvPr>
            <p:ph type="title"/>
          </p:nvPr>
        </p:nvSpPr>
        <p:spPr>
          <a:xfrm>
            <a:off x="1207913" y="-129010"/>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63" name="Google Shape;363;p24"/>
          <p:cNvPicPr preferRelativeResize="0"/>
          <p:nvPr/>
        </p:nvPicPr>
        <p:blipFill rotWithShape="1">
          <a:blip r:embed="rId3">
            <a:alphaModFix/>
          </a:blip>
          <a:srcRect b="0" l="0" r="0" t="0"/>
          <a:stretch/>
        </p:blipFill>
        <p:spPr>
          <a:xfrm>
            <a:off x="2720127" y="351146"/>
            <a:ext cx="851485" cy="851485"/>
          </a:xfrm>
          <a:prstGeom prst="rect">
            <a:avLst/>
          </a:prstGeom>
          <a:noFill/>
          <a:ln>
            <a:noFill/>
          </a:ln>
        </p:spPr>
      </p:pic>
      <p:pic>
        <p:nvPicPr>
          <p:cNvPr id="364" name="Google Shape;364;p24"/>
          <p:cNvPicPr preferRelativeResize="0"/>
          <p:nvPr/>
        </p:nvPicPr>
        <p:blipFill rotWithShape="1">
          <a:blip r:embed="rId4">
            <a:alphaModFix/>
          </a:blip>
          <a:srcRect b="0" l="0" r="0" t="0"/>
          <a:stretch/>
        </p:blipFill>
        <p:spPr>
          <a:xfrm>
            <a:off x="8702182" y="384168"/>
            <a:ext cx="851485" cy="818463"/>
          </a:xfrm>
          <a:prstGeom prst="rect">
            <a:avLst/>
          </a:prstGeom>
          <a:noFill/>
          <a:ln>
            <a:noFill/>
          </a:ln>
        </p:spPr>
      </p:pic>
      <p:sp>
        <p:nvSpPr>
          <p:cNvPr id="365" name="Google Shape;365;p24"/>
          <p:cNvSpPr txBox="1"/>
          <p:nvPr/>
        </p:nvSpPr>
        <p:spPr>
          <a:xfrm>
            <a:off x="2354421" y="1960781"/>
            <a:ext cx="8263816" cy="344709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What is the difference?</a:t>
            </a:r>
            <a:endParaRPr/>
          </a:p>
          <a:p>
            <a:pPr indent="-209550" lvl="0" marL="285750" marR="0" rtl="0" algn="l">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 The functions are basically the same.  A presidential declaration may cause ARES operations to cease and a declaration COULD be made to activate RACES.</a:t>
            </a:r>
            <a:endParaRPr/>
          </a:p>
          <a:p>
            <a:pPr indent="-133350" lvl="1" marL="742950" marR="0" rtl="0" algn="l">
              <a:spcBef>
                <a:spcPts val="0"/>
              </a:spcBef>
              <a:spcAft>
                <a:spcPts val="0"/>
              </a:spcAft>
              <a:buClr>
                <a:schemeClr val="dk1"/>
              </a:buClr>
              <a:buSzPts val="2400"/>
              <a:buFont typeface="Noto Sans Symbols"/>
              <a:buNone/>
            </a:pPr>
            <a:r>
              <a:t/>
            </a:r>
            <a:endParaRPr b="0" i="0" sz="24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 Many amateur operators are registered with both organizations so that they can just “change hats” to meet the requirements of any given situation.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5"/>
          <p:cNvSpPr txBox="1"/>
          <p:nvPr>
            <p:ph type="title"/>
          </p:nvPr>
        </p:nvSpPr>
        <p:spPr>
          <a:xfrm>
            <a:off x="1207913" y="-129021"/>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71" name="Google Shape;371;p25"/>
          <p:cNvPicPr preferRelativeResize="0"/>
          <p:nvPr/>
        </p:nvPicPr>
        <p:blipFill rotWithShape="1">
          <a:blip r:embed="rId3">
            <a:alphaModFix/>
          </a:blip>
          <a:srcRect b="0" l="0" r="0" t="0"/>
          <a:stretch/>
        </p:blipFill>
        <p:spPr>
          <a:xfrm>
            <a:off x="2720127" y="417655"/>
            <a:ext cx="851485" cy="851485"/>
          </a:xfrm>
          <a:prstGeom prst="rect">
            <a:avLst/>
          </a:prstGeom>
          <a:noFill/>
          <a:ln>
            <a:noFill/>
          </a:ln>
        </p:spPr>
      </p:pic>
      <p:pic>
        <p:nvPicPr>
          <p:cNvPr id="372" name="Google Shape;372;p25"/>
          <p:cNvPicPr preferRelativeResize="0"/>
          <p:nvPr/>
        </p:nvPicPr>
        <p:blipFill rotWithShape="1">
          <a:blip r:embed="rId4">
            <a:alphaModFix/>
          </a:blip>
          <a:srcRect b="0" l="0" r="0" t="0"/>
          <a:stretch/>
        </p:blipFill>
        <p:spPr>
          <a:xfrm>
            <a:off x="8702182" y="450677"/>
            <a:ext cx="851485" cy="818463"/>
          </a:xfrm>
          <a:prstGeom prst="rect">
            <a:avLst/>
          </a:prstGeom>
          <a:noFill/>
          <a:ln>
            <a:noFill/>
          </a:ln>
        </p:spPr>
      </p:pic>
      <p:sp>
        <p:nvSpPr>
          <p:cNvPr id="373" name="Google Shape;373;p25"/>
          <p:cNvSpPr txBox="1"/>
          <p:nvPr/>
        </p:nvSpPr>
        <p:spPr>
          <a:xfrm>
            <a:off x="2542658" y="1874728"/>
            <a:ext cx="8263816" cy="310854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Who makes up ARES/RACES?</a:t>
            </a:r>
            <a:endParaRPr/>
          </a:p>
          <a:p>
            <a:pPr indent="-285750" lvl="1" marL="7429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Fellow Amateur Radio Operators </a:t>
            </a:r>
            <a:endParaRPr/>
          </a:p>
          <a:p>
            <a:pPr indent="0" lvl="1" marL="45720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        just like you!</a:t>
            </a:r>
            <a:endParaRPr/>
          </a:p>
          <a:p>
            <a:pPr indent="-82550" lvl="1" marL="742950" marR="0" rtl="0" algn="l">
              <a:spcBef>
                <a:spcPts val="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82550" lvl="1" marL="742950" marR="0" rtl="0" algn="l">
              <a:spcBef>
                <a:spcPts val="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82550" lvl="1" marL="742950" marR="0" rtl="0" algn="l">
              <a:spcBef>
                <a:spcPts val="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p:txBody>
      </p:sp>
      <p:pic>
        <p:nvPicPr>
          <p:cNvPr id="374" name="Google Shape;374;p25"/>
          <p:cNvPicPr preferRelativeResize="0"/>
          <p:nvPr/>
        </p:nvPicPr>
        <p:blipFill rotWithShape="1">
          <a:blip r:embed="rId5">
            <a:alphaModFix/>
          </a:blip>
          <a:srcRect b="0" l="0" r="0" t="0"/>
          <a:stretch/>
        </p:blipFill>
        <p:spPr>
          <a:xfrm>
            <a:off x="561010" y="2506243"/>
            <a:ext cx="1793411" cy="2391214"/>
          </a:xfrm>
          <a:prstGeom prst="rect">
            <a:avLst/>
          </a:prstGeom>
          <a:noFill/>
          <a:ln>
            <a:noFill/>
          </a:ln>
        </p:spPr>
      </p:pic>
      <p:pic>
        <p:nvPicPr>
          <p:cNvPr id="375" name="Google Shape;375;p25"/>
          <p:cNvPicPr preferRelativeResize="0"/>
          <p:nvPr/>
        </p:nvPicPr>
        <p:blipFill rotWithShape="1">
          <a:blip r:embed="rId6">
            <a:alphaModFix/>
          </a:blip>
          <a:srcRect b="0" l="0" r="0" t="0"/>
          <a:stretch/>
        </p:blipFill>
        <p:spPr>
          <a:xfrm>
            <a:off x="2985631" y="3783106"/>
            <a:ext cx="2759895" cy="2069921"/>
          </a:xfrm>
          <a:prstGeom prst="rect">
            <a:avLst/>
          </a:prstGeom>
          <a:noFill/>
          <a:ln>
            <a:noFill/>
          </a:ln>
        </p:spPr>
      </p:pic>
      <p:pic>
        <p:nvPicPr>
          <p:cNvPr id="376" name="Google Shape;376;p25"/>
          <p:cNvPicPr preferRelativeResize="0"/>
          <p:nvPr/>
        </p:nvPicPr>
        <p:blipFill rotWithShape="1">
          <a:blip r:embed="rId7">
            <a:alphaModFix/>
          </a:blip>
          <a:srcRect b="0" l="0" r="0" t="0"/>
          <a:stretch/>
        </p:blipFill>
        <p:spPr>
          <a:xfrm>
            <a:off x="6041826" y="3820756"/>
            <a:ext cx="2728732" cy="2046549"/>
          </a:xfrm>
          <a:prstGeom prst="rect">
            <a:avLst/>
          </a:prstGeom>
          <a:noFill/>
          <a:ln>
            <a:noFill/>
          </a:ln>
        </p:spPr>
      </p:pic>
      <p:pic>
        <p:nvPicPr>
          <p:cNvPr id="377" name="Google Shape;377;p25"/>
          <p:cNvPicPr preferRelativeResize="0"/>
          <p:nvPr/>
        </p:nvPicPr>
        <p:blipFill rotWithShape="1">
          <a:blip r:embed="rId8">
            <a:alphaModFix/>
          </a:blip>
          <a:srcRect b="0" l="0" r="0" t="0"/>
          <a:stretch/>
        </p:blipFill>
        <p:spPr>
          <a:xfrm>
            <a:off x="9464347" y="2506243"/>
            <a:ext cx="1704428" cy="22725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6"/>
          <p:cNvSpPr txBox="1"/>
          <p:nvPr>
            <p:ph type="title"/>
          </p:nvPr>
        </p:nvSpPr>
        <p:spPr>
          <a:xfrm>
            <a:off x="1224538" y="-112385"/>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83" name="Google Shape;383;p26"/>
          <p:cNvPicPr preferRelativeResize="0"/>
          <p:nvPr/>
        </p:nvPicPr>
        <p:blipFill rotWithShape="1">
          <a:blip r:embed="rId3">
            <a:alphaModFix/>
          </a:blip>
          <a:srcRect b="0" l="0" r="0" t="0"/>
          <a:stretch/>
        </p:blipFill>
        <p:spPr>
          <a:xfrm>
            <a:off x="2677552" y="408335"/>
            <a:ext cx="936634" cy="936634"/>
          </a:xfrm>
          <a:prstGeom prst="rect">
            <a:avLst/>
          </a:prstGeom>
          <a:noFill/>
          <a:ln>
            <a:noFill/>
          </a:ln>
        </p:spPr>
      </p:pic>
      <p:pic>
        <p:nvPicPr>
          <p:cNvPr id="384" name="Google Shape;384;p26"/>
          <p:cNvPicPr preferRelativeResize="0"/>
          <p:nvPr/>
        </p:nvPicPr>
        <p:blipFill rotWithShape="1">
          <a:blip r:embed="rId4">
            <a:alphaModFix/>
          </a:blip>
          <a:srcRect b="0" l="0" r="0" t="0"/>
          <a:stretch/>
        </p:blipFill>
        <p:spPr>
          <a:xfrm>
            <a:off x="8659607" y="443009"/>
            <a:ext cx="936634" cy="900309"/>
          </a:xfrm>
          <a:prstGeom prst="rect">
            <a:avLst/>
          </a:prstGeom>
          <a:noFill/>
          <a:ln>
            <a:noFill/>
          </a:ln>
        </p:spPr>
      </p:pic>
      <p:sp>
        <p:nvSpPr>
          <p:cNvPr id="385" name="Google Shape;385;p26"/>
          <p:cNvSpPr txBox="1"/>
          <p:nvPr/>
        </p:nvSpPr>
        <p:spPr>
          <a:xfrm>
            <a:off x="1571624" y="1734645"/>
            <a:ext cx="9301163" cy="544764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What ARES/RACES members do?</a:t>
            </a:r>
            <a:endParaRPr/>
          </a:p>
          <a:p>
            <a:pPr indent="-184150" lvl="1" marL="742950" marR="0" rtl="0" algn="l">
              <a:spcBef>
                <a:spcPts val="0"/>
              </a:spcBef>
              <a:spcAft>
                <a:spcPts val="0"/>
              </a:spcAft>
              <a:buClr>
                <a:schemeClr val="dk1"/>
              </a:buClr>
              <a:buSzPts val="1600"/>
              <a:buFont typeface="Noto Sans Symbols"/>
              <a:buNone/>
            </a:pPr>
            <a:r>
              <a:t/>
            </a:r>
            <a:endParaRPr b="0" i="0" sz="1600" u="none" cap="none" strike="noStrike">
              <a:solidFill>
                <a:schemeClr val="dk1"/>
              </a:solidFill>
              <a:latin typeface="Source Sans Pro"/>
              <a:ea typeface="Source Sans Pro"/>
              <a:cs typeface="Source Sans Pro"/>
              <a:sym typeface="Source Sans Pro"/>
            </a:endParaRPr>
          </a:p>
          <a:p>
            <a:pPr indent="-285750" lvl="1" marL="7429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Source Sans Pro"/>
                <a:ea typeface="Source Sans Pro"/>
                <a:cs typeface="Source Sans Pro"/>
                <a:sym typeface="Source Sans Pro"/>
              </a:rPr>
              <a:t> ARES/RACES members are a well trained, disciplined group of amateur radio operators that follow the chain of command and endeavor to support the served agency.</a:t>
            </a:r>
            <a:endParaRPr/>
          </a:p>
          <a:p>
            <a:pPr indent="-184150" lvl="1" marL="742950" marR="0" rtl="0" algn="l">
              <a:spcBef>
                <a:spcPts val="0"/>
              </a:spcBef>
              <a:spcAft>
                <a:spcPts val="0"/>
              </a:spcAft>
              <a:buClr>
                <a:schemeClr val="dk1"/>
              </a:buClr>
              <a:buSzPts val="1600"/>
              <a:buFont typeface="Noto Sans Symbols"/>
              <a:buNone/>
            </a:pPr>
            <a:r>
              <a:t/>
            </a:r>
            <a:endParaRPr b="0" i="0" sz="1600" u="none" cap="none" strike="noStrike">
              <a:solidFill>
                <a:schemeClr val="dk1"/>
              </a:solidFill>
              <a:latin typeface="Source Sans Pro"/>
              <a:ea typeface="Source Sans Pro"/>
              <a:cs typeface="Source Sans Pro"/>
              <a:sym typeface="Source Sans Pro"/>
            </a:endParaRPr>
          </a:p>
          <a:p>
            <a:pPr indent="-285750" lvl="1" marL="7429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Source Sans Pro"/>
                <a:ea typeface="Source Sans Pro"/>
                <a:cs typeface="Source Sans Pro"/>
                <a:sym typeface="Source Sans Pro"/>
              </a:rPr>
              <a:t> ARES/RACES members deploy ONLY when requested by our served agency, and only when approved by the Emergency Coordinator of Cherokee County, or one of the delegated Assistant Emergency Coordinators</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7"/>
          <p:cNvSpPr txBox="1"/>
          <p:nvPr>
            <p:ph type="title"/>
          </p:nvPr>
        </p:nvSpPr>
        <p:spPr>
          <a:xfrm>
            <a:off x="276894" y="-277022"/>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91" name="Google Shape;391;p27"/>
          <p:cNvPicPr preferRelativeResize="0"/>
          <p:nvPr/>
        </p:nvPicPr>
        <p:blipFill rotWithShape="1">
          <a:blip r:embed="rId3">
            <a:alphaModFix/>
          </a:blip>
          <a:srcRect b="0" l="0" r="0" t="0"/>
          <a:stretch/>
        </p:blipFill>
        <p:spPr>
          <a:xfrm>
            <a:off x="1755858" y="236390"/>
            <a:ext cx="851485" cy="851485"/>
          </a:xfrm>
          <a:prstGeom prst="rect">
            <a:avLst/>
          </a:prstGeom>
          <a:noFill/>
          <a:ln>
            <a:noFill/>
          </a:ln>
        </p:spPr>
      </p:pic>
      <p:pic>
        <p:nvPicPr>
          <p:cNvPr id="392" name="Google Shape;392;p27"/>
          <p:cNvPicPr preferRelativeResize="0"/>
          <p:nvPr/>
        </p:nvPicPr>
        <p:blipFill rotWithShape="1">
          <a:blip r:embed="rId4">
            <a:alphaModFix/>
          </a:blip>
          <a:srcRect b="0" l="0" r="0" t="0"/>
          <a:stretch/>
        </p:blipFill>
        <p:spPr>
          <a:xfrm>
            <a:off x="7737913" y="269412"/>
            <a:ext cx="851485" cy="818463"/>
          </a:xfrm>
          <a:prstGeom prst="rect">
            <a:avLst/>
          </a:prstGeom>
          <a:noFill/>
          <a:ln>
            <a:noFill/>
          </a:ln>
        </p:spPr>
      </p:pic>
      <p:sp>
        <p:nvSpPr>
          <p:cNvPr id="393" name="Google Shape;393;p27"/>
          <p:cNvSpPr txBox="1"/>
          <p:nvPr/>
        </p:nvSpPr>
        <p:spPr>
          <a:xfrm>
            <a:off x="624469" y="1087875"/>
            <a:ext cx="10738624"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                               </a:t>
            </a:r>
            <a:r>
              <a:rPr lang="en-US" sz="4400">
                <a:solidFill>
                  <a:schemeClr val="dk1"/>
                </a:solidFill>
                <a:latin typeface="Calibri"/>
                <a:ea typeface="Calibri"/>
                <a:cs typeface="Calibri"/>
                <a:sym typeface="Calibri"/>
              </a:rPr>
              <a:t>The Mission</a:t>
            </a:r>
            <a:endParaRPr b="0" i="0" sz="3600">
              <a:solidFill>
                <a:schemeClr val="dk1"/>
              </a:solidFill>
              <a:latin typeface="Source Sans Pro"/>
              <a:ea typeface="Source Sans Pro"/>
              <a:cs typeface="Source Sans Pro"/>
              <a:sym typeface="Source Sans Pro"/>
            </a:endParaRPr>
          </a:p>
          <a:p>
            <a:pPr indent="0" lvl="1" marL="45720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Cherokee County ARES supports our primary served agency, Cherokee County EMA- Emergency Management Agency, and when requested, other agencies in our area or NW GA District. </a:t>
            </a:r>
            <a:endParaRPr/>
          </a:p>
          <a:p>
            <a:pPr indent="-209550" lvl="2" marL="120015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a:p>
            <a:pPr indent="-285750" lvl="2" marL="12001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 Cherokee County ARES supports the following activities: </a:t>
            </a:r>
            <a:endParaRPr/>
          </a:p>
          <a:p>
            <a:pPr indent="-285750" lvl="3" marL="16573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 Field Day along with our Club-WX4CAR.ORG </a:t>
            </a:r>
            <a:endParaRPr/>
          </a:p>
          <a:p>
            <a:pPr indent="-285750" lvl="3" marL="16573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 The Georgia Death Race </a:t>
            </a:r>
            <a:endParaRPr/>
          </a:p>
          <a:p>
            <a:pPr indent="-285750" lvl="3" marL="16573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 The Georgia Jewel </a:t>
            </a:r>
            <a:endParaRPr/>
          </a:p>
          <a:p>
            <a:pPr indent="-285750" lvl="3" marL="16573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 NW GA District ARES </a:t>
            </a:r>
            <a:endParaRPr/>
          </a:p>
          <a:p>
            <a:pPr indent="-285750" lvl="3" marL="16573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 The Annual ARRL Simulated Emergency Test (SET)</a:t>
            </a:r>
            <a:endParaRPr/>
          </a:p>
          <a:p>
            <a:pPr indent="-285750" lvl="3" marL="16573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Source Sans Pro"/>
                <a:ea typeface="Source Sans Pro"/>
                <a:cs typeface="Source Sans Pro"/>
                <a:sym typeface="Source Sans Pro"/>
              </a:rPr>
              <a:t> As needed, Skywarn Weather NETS</a:t>
            </a:r>
            <a:endParaRPr b="0" i="0" sz="2800" u="none" cap="none" strike="noStrike">
              <a:solidFill>
                <a:schemeClr val="dk1"/>
              </a:solidFill>
              <a:latin typeface="Source Sans Pro"/>
              <a:ea typeface="Source Sans Pro"/>
              <a:cs typeface="Source Sans Pro"/>
              <a:sym typeface="Source Sans Pro"/>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8"/>
          <p:cNvSpPr txBox="1"/>
          <p:nvPr>
            <p:ph type="title"/>
          </p:nvPr>
        </p:nvSpPr>
        <p:spPr>
          <a:xfrm>
            <a:off x="1207913" y="-29260"/>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399" name="Google Shape;399;p28"/>
          <p:cNvPicPr preferRelativeResize="0"/>
          <p:nvPr/>
        </p:nvPicPr>
        <p:blipFill rotWithShape="1">
          <a:blip r:embed="rId3">
            <a:alphaModFix/>
          </a:blip>
          <a:srcRect b="0" l="0" r="0" t="0"/>
          <a:stretch/>
        </p:blipFill>
        <p:spPr>
          <a:xfrm>
            <a:off x="2677552" y="424954"/>
            <a:ext cx="936634" cy="936634"/>
          </a:xfrm>
          <a:prstGeom prst="rect">
            <a:avLst/>
          </a:prstGeom>
          <a:noFill/>
          <a:ln>
            <a:noFill/>
          </a:ln>
        </p:spPr>
      </p:pic>
      <p:pic>
        <p:nvPicPr>
          <p:cNvPr id="400" name="Google Shape;400;p28"/>
          <p:cNvPicPr preferRelativeResize="0"/>
          <p:nvPr/>
        </p:nvPicPr>
        <p:blipFill rotWithShape="1">
          <a:blip r:embed="rId4">
            <a:alphaModFix/>
          </a:blip>
          <a:srcRect b="0" l="0" r="0" t="0"/>
          <a:stretch/>
        </p:blipFill>
        <p:spPr>
          <a:xfrm>
            <a:off x="8659607" y="459628"/>
            <a:ext cx="936634" cy="900309"/>
          </a:xfrm>
          <a:prstGeom prst="rect">
            <a:avLst/>
          </a:prstGeom>
          <a:noFill/>
          <a:ln>
            <a:noFill/>
          </a:ln>
        </p:spPr>
      </p:pic>
      <p:sp>
        <p:nvSpPr>
          <p:cNvPr id="401" name="Google Shape;401;p28"/>
          <p:cNvSpPr txBox="1"/>
          <p:nvPr/>
        </p:nvSpPr>
        <p:spPr>
          <a:xfrm>
            <a:off x="1943100" y="1960781"/>
            <a:ext cx="8675137" cy="366254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What ARES/RACES members DO NOT do?</a:t>
            </a:r>
            <a:endParaRPr/>
          </a:p>
          <a:p>
            <a:pPr indent="-57150" lvl="0" marL="285750" marR="0" rtl="0" algn="l">
              <a:spcBef>
                <a:spcPts val="0"/>
              </a:spcBef>
              <a:spcAft>
                <a:spcPts val="0"/>
              </a:spcAft>
              <a:buClr>
                <a:schemeClr val="dk1"/>
              </a:buClr>
              <a:buSzPts val="3600"/>
              <a:buFont typeface="Noto Sans Symbols"/>
              <a:buNone/>
            </a:pPr>
            <a:r>
              <a:t/>
            </a:r>
            <a:endParaRPr sz="3600">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Source Sans Pro"/>
                <a:ea typeface="Source Sans Pro"/>
                <a:cs typeface="Source Sans Pro"/>
                <a:sym typeface="Source Sans Pro"/>
              </a:rPr>
              <a:t>ARES/RACES members are NOT storm-chasers, nor are they First-Responders.</a:t>
            </a:r>
            <a:endParaRPr/>
          </a:p>
          <a:p>
            <a:pPr indent="-279400" lvl="1" marL="914400" marR="0" rtl="0" algn="l">
              <a:spcBef>
                <a:spcPts val="0"/>
              </a:spcBef>
              <a:spcAft>
                <a:spcPts val="0"/>
              </a:spcAft>
              <a:buClr>
                <a:schemeClr val="dk1"/>
              </a:buClr>
              <a:buSzPts val="2800"/>
              <a:buFont typeface="Noto Sans Symbols"/>
              <a:buNone/>
            </a:pPr>
            <a:r>
              <a:t/>
            </a:r>
            <a:endParaRPr b="0" i="0" sz="2800" u="none" cap="none" strike="noStrike">
              <a:solidFill>
                <a:schemeClr val="dk1"/>
              </a:solidFill>
              <a:latin typeface="Source Sans Pro"/>
              <a:ea typeface="Source Sans Pro"/>
              <a:cs typeface="Source Sans Pro"/>
              <a:sym typeface="Source Sans Pro"/>
            </a:endParaRPr>
          </a:p>
          <a:p>
            <a:pPr indent="-457200" lvl="1" marL="91440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Source Sans Pro"/>
                <a:ea typeface="Source Sans Pro"/>
                <a:cs typeface="Source Sans Pro"/>
                <a:sym typeface="Source Sans Pro"/>
              </a:rPr>
              <a:t>ARES/RACES members DO NOT self-deploy.</a:t>
            </a:r>
            <a:endParaRPr/>
          </a:p>
          <a:p>
            <a:pPr indent="-107950" lvl="0" marL="28575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3"/>
          <p:cNvPicPr preferRelativeResize="0"/>
          <p:nvPr/>
        </p:nvPicPr>
        <p:blipFill rotWithShape="1">
          <a:blip r:embed="rId3">
            <a:alphaModFix/>
          </a:blip>
          <a:srcRect b="0" l="0" r="0" t="0"/>
          <a:stretch/>
        </p:blipFill>
        <p:spPr>
          <a:xfrm>
            <a:off x="1388745" y="0"/>
            <a:ext cx="9943569" cy="6362700"/>
          </a:xfrm>
          <a:prstGeom prst="rect">
            <a:avLst/>
          </a:prstGeom>
          <a:noFill/>
          <a:ln>
            <a:noFill/>
          </a:ln>
        </p:spPr>
      </p:pic>
      <p:sp>
        <p:nvSpPr>
          <p:cNvPr id="113" name="Google Shape;113;p3"/>
          <p:cNvSpPr txBox="1"/>
          <p:nvPr/>
        </p:nvSpPr>
        <p:spPr>
          <a:xfrm>
            <a:off x="11049223" y="2695575"/>
            <a:ext cx="5661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VHF</a:t>
            </a:r>
            <a:endParaRPr/>
          </a:p>
        </p:txBody>
      </p:sp>
      <p:sp>
        <p:nvSpPr>
          <p:cNvPr id="114" name="Google Shape;114;p3"/>
          <p:cNvSpPr txBox="1"/>
          <p:nvPr/>
        </p:nvSpPr>
        <p:spPr>
          <a:xfrm>
            <a:off x="11049223" y="3442216"/>
            <a:ext cx="5822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UHF</a:t>
            </a:r>
            <a:endParaRPr/>
          </a:p>
        </p:txBody>
      </p:sp>
      <p:sp>
        <p:nvSpPr>
          <p:cNvPr id="115" name="Google Shape;115;p3"/>
          <p:cNvSpPr txBox="1"/>
          <p:nvPr/>
        </p:nvSpPr>
        <p:spPr>
          <a:xfrm>
            <a:off x="11114946" y="1948934"/>
            <a:ext cx="4347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HF</a:t>
            </a:r>
            <a:endParaRPr/>
          </a:p>
        </p:txBody>
      </p:sp>
      <p:sp>
        <p:nvSpPr>
          <p:cNvPr id="116" name="Google Shape;116;p3"/>
          <p:cNvSpPr txBox="1"/>
          <p:nvPr/>
        </p:nvSpPr>
        <p:spPr>
          <a:xfrm>
            <a:off x="11114946" y="1182173"/>
            <a:ext cx="4347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HF</a:t>
            </a:r>
            <a:endParaRPr/>
          </a:p>
        </p:txBody>
      </p:sp>
      <p:sp>
        <p:nvSpPr>
          <p:cNvPr id="117" name="Google Shape;117;p3"/>
          <p:cNvSpPr txBox="1"/>
          <p:nvPr/>
        </p:nvSpPr>
        <p:spPr>
          <a:xfrm>
            <a:off x="11138189" y="415412"/>
            <a:ext cx="3882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LF</a:t>
            </a:r>
            <a:endParaRPr/>
          </a:p>
        </p:txBody>
      </p:sp>
      <p:sp>
        <p:nvSpPr>
          <p:cNvPr id="118" name="Google Shape;118;p3"/>
          <p:cNvSpPr txBox="1"/>
          <p:nvPr/>
        </p:nvSpPr>
        <p:spPr>
          <a:xfrm>
            <a:off x="10975449" y="4247080"/>
            <a:ext cx="121655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Microwave</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SHF</a:t>
            </a:r>
            <a:endParaRPr/>
          </a:p>
        </p:txBody>
      </p:sp>
      <p:sp>
        <p:nvSpPr>
          <p:cNvPr id="119" name="Google Shape;119;p3"/>
          <p:cNvSpPr txBox="1"/>
          <p:nvPr/>
        </p:nvSpPr>
        <p:spPr>
          <a:xfrm>
            <a:off x="11109850" y="5144277"/>
            <a:ext cx="5469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EHF</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9"/>
          <p:cNvSpPr txBox="1"/>
          <p:nvPr>
            <p:ph type="title"/>
          </p:nvPr>
        </p:nvSpPr>
        <p:spPr>
          <a:xfrm>
            <a:off x="1158038" y="-195516"/>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407" name="Google Shape;407;p29"/>
          <p:cNvPicPr preferRelativeResize="0"/>
          <p:nvPr/>
        </p:nvPicPr>
        <p:blipFill rotWithShape="1">
          <a:blip r:embed="rId3">
            <a:alphaModFix/>
          </a:blip>
          <a:srcRect b="0" l="0" r="0" t="0"/>
          <a:stretch/>
        </p:blipFill>
        <p:spPr>
          <a:xfrm>
            <a:off x="2720127" y="367771"/>
            <a:ext cx="851485" cy="851485"/>
          </a:xfrm>
          <a:prstGeom prst="rect">
            <a:avLst/>
          </a:prstGeom>
          <a:noFill/>
          <a:ln>
            <a:noFill/>
          </a:ln>
        </p:spPr>
      </p:pic>
      <p:pic>
        <p:nvPicPr>
          <p:cNvPr id="408" name="Google Shape;408;p29"/>
          <p:cNvPicPr preferRelativeResize="0"/>
          <p:nvPr/>
        </p:nvPicPr>
        <p:blipFill rotWithShape="1">
          <a:blip r:embed="rId4">
            <a:alphaModFix/>
          </a:blip>
          <a:srcRect b="0" l="0" r="0" t="0"/>
          <a:stretch/>
        </p:blipFill>
        <p:spPr>
          <a:xfrm>
            <a:off x="8702182" y="400793"/>
            <a:ext cx="851485" cy="818463"/>
          </a:xfrm>
          <a:prstGeom prst="rect">
            <a:avLst/>
          </a:prstGeom>
          <a:noFill/>
          <a:ln>
            <a:noFill/>
          </a:ln>
        </p:spPr>
      </p:pic>
      <p:sp>
        <p:nvSpPr>
          <p:cNvPr id="409" name="Google Shape;409;p29"/>
          <p:cNvSpPr txBox="1"/>
          <p:nvPr/>
        </p:nvSpPr>
        <p:spPr>
          <a:xfrm>
            <a:off x="2354421" y="1960781"/>
            <a:ext cx="8263816" cy="280076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Training</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a:p>
            <a:pPr indent="-285750" lvl="2" marL="1200150" marR="0" rtl="0" algn="l">
              <a:spcBef>
                <a:spcPts val="0"/>
              </a:spcBef>
              <a:spcAft>
                <a:spcPts val="0"/>
              </a:spcAft>
              <a:buClr>
                <a:schemeClr val="dk1"/>
              </a:buClr>
              <a:buSzPts val="3600"/>
              <a:buFont typeface="Noto Sans Symbols"/>
              <a:buChar char="⮚"/>
            </a:pPr>
            <a:r>
              <a:rPr b="0" i="0" lang="en-US" sz="3600" u="none" cap="none" strike="noStrike">
                <a:solidFill>
                  <a:schemeClr val="dk1"/>
                </a:solidFill>
                <a:latin typeface="Calibri"/>
                <a:ea typeface="Calibri"/>
                <a:cs typeface="Calibri"/>
                <a:sym typeface="Calibri"/>
              </a:rPr>
              <a:t> </a:t>
            </a:r>
            <a:r>
              <a:rPr b="0" i="0" lang="en-US" sz="3200" u="none" cap="none" strike="noStrike">
                <a:solidFill>
                  <a:schemeClr val="dk1"/>
                </a:solidFill>
                <a:latin typeface="Calibri"/>
                <a:ea typeface="Calibri"/>
                <a:cs typeface="Calibri"/>
                <a:sym typeface="Calibri"/>
              </a:rPr>
              <a:t>What training is required?</a:t>
            </a:r>
            <a:endParaRPr/>
          </a:p>
          <a:p>
            <a:pPr indent="-285750" lvl="2" marL="12001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Where is it obtained?</a:t>
            </a:r>
            <a:endParaRPr/>
          </a:p>
          <a:p>
            <a:pPr indent="-285750" lvl="2" marL="12001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How much does it cost?</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0"/>
          <p:cNvSpPr txBox="1"/>
          <p:nvPr>
            <p:ph type="title"/>
          </p:nvPr>
        </p:nvSpPr>
        <p:spPr>
          <a:xfrm>
            <a:off x="1207913" y="-212137"/>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415" name="Google Shape;415;p30"/>
          <p:cNvPicPr preferRelativeResize="0"/>
          <p:nvPr/>
        </p:nvPicPr>
        <p:blipFill rotWithShape="1">
          <a:blip r:embed="rId3">
            <a:alphaModFix/>
          </a:blip>
          <a:srcRect b="0" l="0" r="0" t="0"/>
          <a:stretch/>
        </p:blipFill>
        <p:spPr>
          <a:xfrm>
            <a:off x="2720127" y="301275"/>
            <a:ext cx="851485" cy="851485"/>
          </a:xfrm>
          <a:prstGeom prst="rect">
            <a:avLst/>
          </a:prstGeom>
          <a:noFill/>
          <a:ln>
            <a:noFill/>
          </a:ln>
        </p:spPr>
      </p:pic>
      <p:pic>
        <p:nvPicPr>
          <p:cNvPr id="416" name="Google Shape;416;p30"/>
          <p:cNvPicPr preferRelativeResize="0"/>
          <p:nvPr/>
        </p:nvPicPr>
        <p:blipFill rotWithShape="1">
          <a:blip r:embed="rId4">
            <a:alphaModFix/>
          </a:blip>
          <a:srcRect b="0" l="0" r="0" t="0"/>
          <a:stretch/>
        </p:blipFill>
        <p:spPr>
          <a:xfrm>
            <a:off x="8702182" y="334297"/>
            <a:ext cx="851485" cy="818463"/>
          </a:xfrm>
          <a:prstGeom prst="rect">
            <a:avLst/>
          </a:prstGeom>
          <a:noFill/>
          <a:ln>
            <a:noFill/>
          </a:ln>
        </p:spPr>
      </p:pic>
      <p:sp>
        <p:nvSpPr>
          <p:cNvPr id="417" name="Google Shape;417;p30"/>
          <p:cNvSpPr txBox="1"/>
          <p:nvPr/>
        </p:nvSpPr>
        <p:spPr>
          <a:xfrm>
            <a:off x="1962505" y="2152668"/>
            <a:ext cx="8263816" cy="390876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What training is required?</a:t>
            </a:r>
            <a:endParaRPr/>
          </a:p>
          <a:p>
            <a:pPr indent="-285750" lvl="1" marL="7429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The primary training requirements are defined in your personal “ARES Task Book”.</a:t>
            </a:r>
            <a:endParaRPr/>
          </a:p>
          <a:p>
            <a:pPr indent="-82550" lvl="2" marL="1200150" marR="0" rtl="0" algn="l">
              <a:spcBef>
                <a:spcPts val="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285750" lvl="2" marL="12001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The “ARES Task Book” can be     downloaded at no charge from the</a:t>
            </a:r>
            <a:endParaRPr/>
          </a:p>
          <a:p>
            <a:pPr indent="0" lvl="2" marL="91440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      </a:t>
            </a:r>
            <a:r>
              <a:rPr b="0" i="0" lang="en-US" sz="3200" u="sng" cap="none" strike="noStrike">
                <a:solidFill>
                  <a:schemeClr val="dk1"/>
                </a:solidFill>
                <a:latin typeface="Calibri"/>
                <a:ea typeface="Calibri"/>
                <a:cs typeface="Calibri"/>
                <a:sym typeface="Calibri"/>
                <a:hlinkClick r:id="rId5">
                  <a:extLst>
                    <a:ext uri="{A12FA001-AC4F-418D-AE19-62706E023703}">
                      <ahyp:hlinkClr val="tx"/>
                    </a:ext>
                  </a:extLst>
                </a:hlinkClick>
              </a:rPr>
              <a:t>Cherokee-ARES.ORG Website</a:t>
            </a:r>
            <a:endParaRPr b="0" i="0" sz="3200" u="none" cap="none" strike="noStrike">
              <a:solidFill>
                <a:schemeClr val="dk1"/>
              </a:solidFill>
              <a:latin typeface="Calibri"/>
              <a:ea typeface="Calibri"/>
              <a:cs typeface="Calibri"/>
              <a:sym typeface="Calibri"/>
            </a:endParaRPr>
          </a:p>
          <a:p>
            <a:pPr indent="-158750" lvl="2" marL="1200150" marR="0" rtl="0" algn="l">
              <a:spcBef>
                <a:spcPts val="0"/>
              </a:spcBef>
              <a:spcAft>
                <a:spcPts val="0"/>
              </a:spcAft>
              <a:buClr>
                <a:schemeClr val="dk1"/>
              </a:buClr>
              <a:buSzPts val="2000"/>
              <a:buFont typeface="Noto Sans Symbols"/>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1"/>
          <p:cNvSpPr txBox="1"/>
          <p:nvPr>
            <p:ph type="title"/>
          </p:nvPr>
        </p:nvSpPr>
        <p:spPr>
          <a:xfrm>
            <a:off x="1224538" y="-162265"/>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423" name="Google Shape;423;p31"/>
          <p:cNvPicPr preferRelativeResize="0"/>
          <p:nvPr/>
        </p:nvPicPr>
        <p:blipFill rotWithShape="1">
          <a:blip r:embed="rId3">
            <a:alphaModFix/>
          </a:blip>
          <a:srcRect b="0" l="0" r="0" t="0"/>
          <a:stretch/>
        </p:blipFill>
        <p:spPr>
          <a:xfrm>
            <a:off x="2720127" y="367773"/>
            <a:ext cx="851485" cy="851485"/>
          </a:xfrm>
          <a:prstGeom prst="rect">
            <a:avLst/>
          </a:prstGeom>
          <a:noFill/>
          <a:ln>
            <a:noFill/>
          </a:ln>
        </p:spPr>
      </p:pic>
      <p:pic>
        <p:nvPicPr>
          <p:cNvPr id="424" name="Google Shape;424;p31"/>
          <p:cNvPicPr preferRelativeResize="0"/>
          <p:nvPr/>
        </p:nvPicPr>
        <p:blipFill rotWithShape="1">
          <a:blip r:embed="rId4">
            <a:alphaModFix/>
          </a:blip>
          <a:srcRect b="0" l="0" r="0" t="0"/>
          <a:stretch/>
        </p:blipFill>
        <p:spPr>
          <a:xfrm>
            <a:off x="8702182" y="400795"/>
            <a:ext cx="851485" cy="818463"/>
          </a:xfrm>
          <a:prstGeom prst="rect">
            <a:avLst/>
          </a:prstGeom>
          <a:noFill/>
          <a:ln>
            <a:noFill/>
          </a:ln>
        </p:spPr>
      </p:pic>
      <p:sp>
        <p:nvSpPr>
          <p:cNvPr id="425" name="Google Shape;425;p31"/>
          <p:cNvSpPr txBox="1"/>
          <p:nvPr/>
        </p:nvSpPr>
        <p:spPr>
          <a:xfrm>
            <a:off x="2354421" y="1960781"/>
            <a:ext cx="8263816" cy="40934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Where is the training obtained?</a:t>
            </a:r>
            <a:endParaRPr/>
          </a:p>
          <a:p>
            <a:pPr indent="-285750" lvl="2" marL="12001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Training consists primarily of on-line self study courses. </a:t>
            </a:r>
            <a:endParaRPr/>
          </a:p>
          <a:p>
            <a:pPr indent="-285750" lvl="3" marL="16573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ICS Courses are conducted by FEMA.</a:t>
            </a:r>
            <a:endParaRPr/>
          </a:p>
          <a:p>
            <a:pPr indent="-285750" lvl="4" marL="21145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a:t>
            </a:r>
            <a:r>
              <a:rPr b="0" i="0" lang="en-US" sz="3200" u="sng" cap="none" strike="noStrike">
                <a:solidFill>
                  <a:schemeClr val="dk1"/>
                </a:solidFill>
                <a:latin typeface="Calibri"/>
                <a:ea typeface="Calibri"/>
                <a:cs typeface="Calibri"/>
                <a:sym typeface="Calibri"/>
                <a:hlinkClick r:id="rId5">
                  <a:extLst>
                    <a:ext uri="{A12FA001-AC4F-418D-AE19-62706E023703}">
                      <ahyp:hlinkClr val="tx"/>
                    </a:ext>
                  </a:extLst>
                </a:hlinkClick>
              </a:rPr>
              <a:t>FEMA Catalog </a:t>
            </a:r>
            <a:endParaRPr b="0" i="0" sz="3200" u="none" cap="none" strike="noStrike">
              <a:solidFill>
                <a:schemeClr val="dk1"/>
              </a:solidFill>
              <a:latin typeface="Calibri"/>
              <a:ea typeface="Calibri"/>
              <a:cs typeface="Calibri"/>
              <a:sym typeface="Calibri"/>
            </a:endParaRPr>
          </a:p>
          <a:p>
            <a:pPr indent="-285750" lvl="3" marL="16573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Additional developmental courses are conducted by the ARRL.</a:t>
            </a:r>
            <a:endParaRPr/>
          </a:p>
          <a:p>
            <a:pPr indent="-285750" lvl="4" marL="21145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a:t>
            </a:r>
            <a:r>
              <a:rPr b="0" i="0" lang="en-US" sz="3200" u="sng" cap="none" strike="noStrike">
                <a:solidFill>
                  <a:schemeClr val="dk1"/>
                </a:solidFill>
                <a:latin typeface="Calibri"/>
                <a:ea typeface="Calibri"/>
                <a:cs typeface="Calibri"/>
                <a:sym typeface="Calibri"/>
                <a:hlinkClick r:id="rId6">
                  <a:extLst>
                    <a:ext uri="{A12FA001-AC4F-418D-AE19-62706E023703}">
                      <ahyp:hlinkClr val="tx"/>
                    </a:ext>
                  </a:extLst>
                </a:hlinkClick>
              </a:rPr>
              <a:t>ARRL Catalog</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2"/>
          <p:cNvSpPr txBox="1"/>
          <p:nvPr>
            <p:ph type="title"/>
          </p:nvPr>
        </p:nvSpPr>
        <p:spPr>
          <a:xfrm>
            <a:off x="1207913" y="-129012"/>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431" name="Google Shape;431;p32"/>
          <p:cNvPicPr preferRelativeResize="0"/>
          <p:nvPr/>
        </p:nvPicPr>
        <p:blipFill rotWithShape="1">
          <a:blip r:embed="rId3">
            <a:alphaModFix/>
          </a:blip>
          <a:srcRect b="0" l="0" r="0" t="0"/>
          <a:stretch/>
        </p:blipFill>
        <p:spPr>
          <a:xfrm>
            <a:off x="2720127" y="334521"/>
            <a:ext cx="851485" cy="851485"/>
          </a:xfrm>
          <a:prstGeom prst="rect">
            <a:avLst/>
          </a:prstGeom>
          <a:noFill/>
          <a:ln>
            <a:noFill/>
          </a:ln>
        </p:spPr>
      </p:pic>
      <p:pic>
        <p:nvPicPr>
          <p:cNvPr id="432" name="Google Shape;432;p32"/>
          <p:cNvPicPr preferRelativeResize="0"/>
          <p:nvPr/>
        </p:nvPicPr>
        <p:blipFill rotWithShape="1">
          <a:blip r:embed="rId4">
            <a:alphaModFix/>
          </a:blip>
          <a:srcRect b="0" l="0" r="0" t="0"/>
          <a:stretch/>
        </p:blipFill>
        <p:spPr>
          <a:xfrm>
            <a:off x="8702182" y="367543"/>
            <a:ext cx="851485" cy="818463"/>
          </a:xfrm>
          <a:prstGeom prst="rect">
            <a:avLst/>
          </a:prstGeom>
          <a:noFill/>
          <a:ln>
            <a:noFill/>
          </a:ln>
        </p:spPr>
      </p:pic>
      <p:sp>
        <p:nvSpPr>
          <p:cNvPr id="433" name="Google Shape;433;p32"/>
          <p:cNvSpPr txBox="1"/>
          <p:nvPr/>
        </p:nvSpPr>
        <p:spPr>
          <a:xfrm>
            <a:off x="2354421" y="1960781"/>
            <a:ext cx="8263816" cy="366254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4000"/>
              <a:buFont typeface="Noto Sans Symbols"/>
              <a:buChar char="⮚"/>
            </a:pPr>
            <a:r>
              <a:rPr lang="en-US" sz="4000">
                <a:solidFill>
                  <a:schemeClr val="dk1"/>
                </a:solidFill>
                <a:latin typeface="Calibri"/>
                <a:ea typeface="Calibri"/>
                <a:cs typeface="Calibri"/>
                <a:sym typeface="Calibri"/>
              </a:rPr>
              <a:t> How much does the training cost?</a:t>
            </a:r>
            <a:endParaRPr/>
          </a:p>
          <a:p>
            <a:pPr indent="-31750" lvl="0" marL="285750" marR="0" rtl="0" algn="l">
              <a:spcBef>
                <a:spcPts val="0"/>
              </a:spcBef>
              <a:spcAft>
                <a:spcPts val="0"/>
              </a:spcAft>
              <a:buClr>
                <a:schemeClr val="dk1"/>
              </a:buClr>
              <a:buSzPts val="4000"/>
              <a:buFont typeface="Noto Sans Symbols"/>
              <a:buNone/>
            </a:pPr>
            <a:r>
              <a:t/>
            </a:r>
            <a:endParaRPr sz="4000">
              <a:solidFill>
                <a:schemeClr val="dk1"/>
              </a:solidFill>
              <a:latin typeface="Calibri"/>
              <a:ea typeface="Calibri"/>
              <a:cs typeface="Calibri"/>
              <a:sym typeface="Calibri"/>
            </a:endParaRPr>
          </a:p>
          <a:p>
            <a:pPr indent="-285750" lvl="3" marL="1657350" marR="0" rtl="0" algn="l">
              <a:spcBef>
                <a:spcPts val="0"/>
              </a:spcBef>
              <a:spcAft>
                <a:spcPts val="0"/>
              </a:spcAft>
              <a:buClr>
                <a:schemeClr val="dk1"/>
              </a:buClr>
              <a:buSzPts val="4400"/>
              <a:buFont typeface="Noto Sans Symbols"/>
              <a:buChar char="⮚"/>
            </a:pPr>
            <a:r>
              <a:rPr b="0" i="0" lang="en-US" sz="4400" u="none" cap="none" strike="noStrike">
                <a:solidFill>
                  <a:schemeClr val="dk1"/>
                </a:solidFill>
                <a:latin typeface="Calibri"/>
                <a:ea typeface="Calibri"/>
                <a:cs typeface="Calibri"/>
                <a:sym typeface="Calibri"/>
              </a:rPr>
              <a:t> NOTHING</a:t>
            </a:r>
            <a:endParaRPr/>
          </a:p>
          <a:p>
            <a:pPr indent="-285750" lvl="3" marL="1657350" marR="0" rtl="0" algn="l">
              <a:spcBef>
                <a:spcPts val="0"/>
              </a:spcBef>
              <a:spcAft>
                <a:spcPts val="0"/>
              </a:spcAft>
              <a:buClr>
                <a:schemeClr val="dk1"/>
              </a:buClr>
              <a:buSzPts val="4400"/>
              <a:buFont typeface="Noto Sans Symbols"/>
              <a:buChar char="⮚"/>
            </a:pPr>
            <a:r>
              <a:rPr b="0" i="0" lang="en-US" sz="4400" u="none" cap="none" strike="noStrike">
                <a:solidFill>
                  <a:schemeClr val="dk1"/>
                </a:solidFill>
                <a:latin typeface="Calibri"/>
                <a:ea typeface="Calibri"/>
                <a:cs typeface="Calibri"/>
                <a:sym typeface="Calibri"/>
              </a:rPr>
              <a:t> NADA</a:t>
            </a:r>
            <a:endParaRPr/>
          </a:p>
          <a:p>
            <a:pPr indent="-285750" lvl="3" marL="1657350" marR="0" rtl="0" algn="l">
              <a:spcBef>
                <a:spcPts val="0"/>
              </a:spcBef>
              <a:spcAft>
                <a:spcPts val="0"/>
              </a:spcAft>
              <a:buClr>
                <a:schemeClr val="dk1"/>
              </a:buClr>
              <a:buSzPts val="4400"/>
              <a:buFont typeface="Noto Sans Symbols"/>
              <a:buChar char="⮚"/>
            </a:pPr>
            <a:r>
              <a:rPr b="0" i="0" lang="en-US" sz="4400" u="none" cap="none" strike="noStrike">
                <a:solidFill>
                  <a:schemeClr val="dk1"/>
                </a:solidFill>
                <a:latin typeface="Calibri"/>
                <a:ea typeface="Calibri"/>
                <a:cs typeface="Calibri"/>
                <a:sym typeface="Calibri"/>
              </a:rPr>
              <a:t> IT IS FREE</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3"/>
          <p:cNvSpPr txBox="1"/>
          <p:nvPr>
            <p:ph type="title"/>
          </p:nvPr>
        </p:nvSpPr>
        <p:spPr>
          <a:xfrm>
            <a:off x="1274413" y="-145643"/>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439" name="Google Shape;439;p33"/>
          <p:cNvPicPr preferRelativeResize="0"/>
          <p:nvPr/>
        </p:nvPicPr>
        <p:blipFill rotWithShape="1">
          <a:blip r:embed="rId3">
            <a:alphaModFix/>
          </a:blip>
          <a:srcRect b="0" l="0" r="0" t="0"/>
          <a:stretch/>
        </p:blipFill>
        <p:spPr>
          <a:xfrm>
            <a:off x="2720127" y="384402"/>
            <a:ext cx="851485" cy="851485"/>
          </a:xfrm>
          <a:prstGeom prst="rect">
            <a:avLst/>
          </a:prstGeom>
          <a:noFill/>
          <a:ln>
            <a:noFill/>
          </a:ln>
        </p:spPr>
      </p:pic>
      <p:pic>
        <p:nvPicPr>
          <p:cNvPr id="440" name="Google Shape;440;p33"/>
          <p:cNvPicPr preferRelativeResize="0"/>
          <p:nvPr/>
        </p:nvPicPr>
        <p:blipFill rotWithShape="1">
          <a:blip r:embed="rId4">
            <a:alphaModFix/>
          </a:blip>
          <a:srcRect b="0" l="0" r="0" t="0"/>
          <a:stretch/>
        </p:blipFill>
        <p:spPr>
          <a:xfrm>
            <a:off x="8702182" y="417424"/>
            <a:ext cx="851485" cy="818463"/>
          </a:xfrm>
          <a:prstGeom prst="rect">
            <a:avLst/>
          </a:prstGeom>
          <a:noFill/>
          <a:ln>
            <a:noFill/>
          </a:ln>
        </p:spPr>
      </p:pic>
      <p:sp>
        <p:nvSpPr>
          <p:cNvPr id="441" name="Google Shape;441;p33"/>
          <p:cNvSpPr txBox="1"/>
          <p:nvPr/>
        </p:nvSpPr>
        <p:spPr>
          <a:xfrm>
            <a:off x="1397159" y="2025685"/>
            <a:ext cx="8263816" cy="35394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What equipment is needed and what’s the cost?</a:t>
            </a:r>
            <a:endParaRPr/>
          </a:p>
          <a:p>
            <a:pPr indent="-57150" lvl="0" marL="285750" marR="0" rtl="0" algn="l">
              <a:spcBef>
                <a:spcPts val="0"/>
              </a:spcBef>
              <a:spcAft>
                <a:spcPts val="0"/>
              </a:spcAft>
              <a:buClr>
                <a:schemeClr val="dk1"/>
              </a:buClr>
              <a:buSzPts val="3600"/>
              <a:buFont typeface="Noto Sans Symbols"/>
              <a:buNone/>
            </a:pPr>
            <a:r>
              <a:t/>
            </a:r>
            <a:endParaRPr sz="36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You can start with a minimal investment and grow as your knowledge, license privileges and desires (and budget) expands.</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4"/>
          <p:cNvSpPr txBox="1"/>
          <p:nvPr>
            <p:ph type="title"/>
          </p:nvPr>
        </p:nvSpPr>
        <p:spPr>
          <a:xfrm>
            <a:off x="1257788" y="-112391"/>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447" name="Google Shape;447;p34"/>
          <p:cNvPicPr preferRelativeResize="0"/>
          <p:nvPr/>
        </p:nvPicPr>
        <p:blipFill rotWithShape="1">
          <a:blip r:embed="rId3">
            <a:alphaModFix/>
          </a:blip>
          <a:srcRect b="0" l="0" r="0" t="0"/>
          <a:stretch/>
        </p:blipFill>
        <p:spPr>
          <a:xfrm>
            <a:off x="2720127" y="401029"/>
            <a:ext cx="851485" cy="851485"/>
          </a:xfrm>
          <a:prstGeom prst="rect">
            <a:avLst/>
          </a:prstGeom>
          <a:noFill/>
          <a:ln>
            <a:noFill/>
          </a:ln>
        </p:spPr>
      </p:pic>
      <p:pic>
        <p:nvPicPr>
          <p:cNvPr id="448" name="Google Shape;448;p34"/>
          <p:cNvPicPr preferRelativeResize="0"/>
          <p:nvPr/>
        </p:nvPicPr>
        <p:blipFill rotWithShape="1">
          <a:blip r:embed="rId4">
            <a:alphaModFix/>
          </a:blip>
          <a:srcRect b="0" l="0" r="0" t="0"/>
          <a:stretch/>
        </p:blipFill>
        <p:spPr>
          <a:xfrm>
            <a:off x="8702182" y="434051"/>
            <a:ext cx="851485" cy="818463"/>
          </a:xfrm>
          <a:prstGeom prst="rect">
            <a:avLst/>
          </a:prstGeom>
          <a:noFill/>
          <a:ln>
            <a:noFill/>
          </a:ln>
        </p:spPr>
      </p:pic>
      <p:sp>
        <p:nvSpPr>
          <p:cNvPr id="449" name="Google Shape;449;p34"/>
          <p:cNvSpPr txBox="1"/>
          <p:nvPr/>
        </p:nvSpPr>
        <p:spPr>
          <a:xfrm>
            <a:off x="1397159" y="2025685"/>
            <a:ext cx="8263816" cy="71096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An in-expensive HT to start on VHF/UHF.</a:t>
            </a:r>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Add a mag mount antenna.</a:t>
            </a:r>
            <a:endParaRPr/>
          </a:p>
          <a:p>
            <a:pPr indent="-107950" lvl="0" marL="28575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 Approximately $65 can get you</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  on the air mobile.</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Or more and </a:t>
            </a:r>
            <a:r>
              <a:rPr lang="en-US" sz="3600">
                <a:solidFill>
                  <a:schemeClr val="dk1"/>
                </a:solidFill>
                <a:latin typeface="Calibri"/>
                <a:ea typeface="Calibri"/>
                <a:cs typeface="Calibri"/>
                <a:sym typeface="Calibri"/>
              </a:rPr>
              <a:t>more</a:t>
            </a:r>
            <a:r>
              <a:rPr lang="en-US" sz="2800">
                <a:solidFill>
                  <a:schemeClr val="dk1"/>
                </a:solidFill>
                <a:latin typeface="Calibri"/>
                <a:ea typeface="Calibri"/>
                <a:cs typeface="Calibri"/>
                <a:sym typeface="Calibri"/>
              </a:rPr>
              <a:t> and </a:t>
            </a:r>
            <a:r>
              <a:rPr lang="en-US" sz="4400">
                <a:solidFill>
                  <a:schemeClr val="dk1"/>
                </a:solidFill>
                <a:latin typeface="Calibri"/>
                <a:ea typeface="Calibri"/>
                <a:cs typeface="Calibri"/>
                <a:sym typeface="Calibri"/>
              </a:rPr>
              <a:t>more</a:t>
            </a:r>
            <a:r>
              <a:rPr lang="en-US" sz="2800">
                <a:solidFill>
                  <a:schemeClr val="dk1"/>
                </a:solidFill>
                <a:latin typeface="Calibri"/>
                <a:ea typeface="Calibri"/>
                <a:cs typeface="Calibri"/>
                <a:sym typeface="Calibri"/>
              </a:rPr>
              <a:t> for as much as you want to spend.  The hobby with an infinite price cap.</a:t>
            </a:r>
            <a:endParaRPr/>
          </a:p>
          <a:p>
            <a:pPr indent="-107950" lvl="0" marL="28575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107950" lvl="0" marL="28575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107950" lvl="0" marL="28575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107950" lvl="0" marL="28575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107950" lvl="0" marL="285750" marR="0" rtl="0" algn="l">
              <a:spcBef>
                <a:spcPts val="0"/>
              </a:spcBef>
              <a:spcAft>
                <a:spcPts val="0"/>
              </a:spcAft>
              <a:buClr>
                <a:schemeClr val="dk1"/>
              </a:buClr>
              <a:buSzPts val="2800"/>
              <a:buFont typeface="Noto Sans Symbols"/>
              <a:buNone/>
            </a:pPr>
            <a:r>
              <a:t/>
            </a:r>
            <a:endParaRPr sz="2800">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pic>
        <p:nvPicPr>
          <p:cNvPr id="450" name="Google Shape;450;p34"/>
          <p:cNvPicPr preferRelativeResize="0"/>
          <p:nvPr/>
        </p:nvPicPr>
        <p:blipFill rotWithShape="1">
          <a:blip r:embed="rId5">
            <a:alphaModFix/>
          </a:blip>
          <a:srcRect b="0" l="0" r="0" t="0"/>
          <a:stretch/>
        </p:blipFill>
        <p:spPr>
          <a:xfrm>
            <a:off x="7557711" y="2025685"/>
            <a:ext cx="1144471" cy="2008124"/>
          </a:xfrm>
          <a:prstGeom prst="rect">
            <a:avLst/>
          </a:prstGeom>
          <a:noFill/>
          <a:ln>
            <a:noFill/>
          </a:ln>
        </p:spPr>
      </p:pic>
      <p:pic>
        <p:nvPicPr>
          <p:cNvPr id="451" name="Google Shape;451;p34"/>
          <p:cNvPicPr preferRelativeResize="0"/>
          <p:nvPr/>
        </p:nvPicPr>
        <p:blipFill rotWithShape="1">
          <a:blip r:embed="rId6">
            <a:alphaModFix/>
          </a:blip>
          <a:srcRect b="0" l="0" r="0" t="0"/>
          <a:stretch/>
        </p:blipFill>
        <p:spPr>
          <a:xfrm>
            <a:off x="8796843" y="2326467"/>
            <a:ext cx="1728263" cy="147796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111e4c5e353_0_2"/>
          <p:cNvSpPr txBox="1"/>
          <p:nvPr>
            <p:ph type="title"/>
          </p:nvPr>
        </p:nvSpPr>
        <p:spPr>
          <a:xfrm>
            <a:off x="931213" y="87734"/>
            <a:ext cx="9906000" cy="14781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457" name="Google Shape;457;g111e4c5e353_0_2"/>
          <p:cNvPicPr preferRelativeResize="0"/>
          <p:nvPr/>
        </p:nvPicPr>
        <p:blipFill rotWithShape="1">
          <a:blip r:embed="rId3">
            <a:alphaModFix/>
          </a:blip>
          <a:srcRect b="0" l="0" r="0" t="0"/>
          <a:stretch/>
        </p:blipFill>
        <p:spPr>
          <a:xfrm>
            <a:off x="2720127" y="401029"/>
            <a:ext cx="851485" cy="851485"/>
          </a:xfrm>
          <a:prstGeom prst="rect">
            <a:avLst/>
          </a:prstGeom>
          <a:noFill/>
          <a:ln>
            <a:noFill/>
          </a:ln>
        </p:spPr>
      </p:pic>
      <p:pic>
        <p:nvPicPr>
          <p:cNvPr id="458" name="Google Shape;458;g111e4c5e353_0_2"/>
          <p:cNvPicPr preferRelativeResize="0"/>
          <p:nvPr/>
        </p:nvPicPr>
        <p:blipFill rotWithShape="1">
          <a:blip r:embed="rId4">
            <a:alphaModFix/>
          </a:blip>
          <a:srcRect b="0" l="0" r="0" t="0"/>
          <a:stretch/>
        </p:blipFill>
        <p:spPr>
          <a:xfrm>
            <a:off x="8702182" y="434051"/>
            <a:ext cx="851485" cy="818463"/>
          </a:xfrm>
          <a:prstGeom prst="rect">
            <a:avLst/>
          </a:prstGeom>
          <a:noFill/>
          <a:ln>
            <a:noFill/>
          </a:ln>
        </p:spPr>
      </p:pic>
      <p:sp>
        <p:nvSpPr>
          <p:cNvPr id="459" name="Google Shape;459;g111e4c5e353_0_2"/>
          <p:cNvSpPr txBox="1"/>
          <p:nvPr/>
        </p:nvSpPr>
        <p:spPr>
          <a:xfrm>
            <a:off x="1213800" y="1939025"/>
            <a:ext cx="9764400" cy="398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latin typeface="Calibri"/>
                <a:ea typeface="Calibri"/>
                <a:cs typeface="Calibri"/>
                <a:sym typeface="Calibri"/>
              </a:rPr>
              <a:t>What technology gets used by ARES and RACES?</a:t>
            </a:r>
            <a:endParaRPr b="1" sz="3100">
              <a:latin typeface="Calibri"/>
              <a:ea typeface="Calibri"/>
              <a:cs typeface="Calibri"/>
              <a:sym typeface="Calibri"/>
            </a:endParaRPr>
          </a:p>
          <a:p>
            <a:pPr indent="0" lvl="0" marL="0" rtl="0" algn="l">
              <a:spcBef>
                <a:spcPts val="0"/>
              </a:spcBef>
              <a:spcAft>
                <a:spcPts val="0"/>
              </a:spcAft>
              <a:buNone/>
            </a:pPr>
            <a:r>
              <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VHF - FM  - Base Radios, HT’s,  Repeaters</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VHF - VARA or Packet FM - Winlink Gateways</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Simplex - Within short ranges at events and in the county</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HF - for </a:t>
            </a:r>
            <a:r>
              <a:rPr lang="en-US" sz="2700">
                <a:latin typeface="Calibri"/>
                <a:ea typeface="Calibri"/>
                <a:cs typeface="Calibri"/>
                <a:sym typeface="Calibri"/>
              </a:rPr>
              <a:t>deployments</a:t>
            </a:r>
            <a:r>
              <a:rPr lang="en-US" sz="2700">
                <a:latin typeface="Calibri"/>
                <a:ea typeface="Calibri"/>
                <a:cs typeface="Calibri"/>
                <a:sym typeface="Calibri"/>
              </a:rPr>
              <a:t> where VHF will not work. (Ex: GA Death Race)</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HF - Winlink - Gateways across the country</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HF - Nets - SSB, Ex: GA ARES Net on 3.975 MHz </a:t>
            </a:r>
            <a:endParaRPr sz="2700">
              <a:latin typeface="Calibri"/>
              <a:ea typeface="Calibri"/>
              <a:cs typeface="Calibri"/>
              <a:sym typeface="Calibri"/>
            </a:endParaRPr>
          </a:p>
          <a:p>
            <a:pPr indent="0" lvl="0" marL="0" rtl="0" algn="l">
              <a:spcBef>
                <a:spcPts val="0"/>
              </a:spcBef>
              <a:spcAft>
                <a:spcPts val="0"/>
              </a:spcAft>
              <a:buNone/>
            </a:pPr>
            <a:r>
              <a:rPr lang="en-US" sz="2700">
                <a:latin typeface="Calibri"/>
                <a:ea typeface="Calibri"/>
                <a:cs typeface="Calibri"/>
                <a:sym typeface="Calibri"/>
              </a:rPr>
              <a:t>Digital - D-Rats - ratflector</a:t>
            </a:r>
            <a:endParaRPr sz="27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5"/>
          <p:cNvSpPr txBox="1"/>
          <p:nvPr>
            <p:ph type="title"/>
          </p:nvPr>
        </p:nvSpPr>
        <p:spPr>
          <a:xfrm>
            <a:off x="1141413" y="-228764"/>
            <a:ext cx="9906000" cy="1477963"/>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465" name="Google Shape;465;p35"/>
          <p:cNvPicPr preferRelativeResize="0"/>
          <p:nvPr/>
        </p:nvPicPr>
        <p:blipFill rotWithShape="1">
          <a:blip r:embed="rId3">
            <a:alphaModFix/>
          </a:blip>
          <a:srcRect b="0" l="0" r="0" t="0"/>
          <a:stretch/>
        </p:blipFill>
        <p:spPr>
          <a:xfrm>
            <a:off x="2720127" y="301267"/>
            <a:ext cx="851485" cy="851485"/>
          </a:xfrm>
          <a:prstGeom prst="rect">
            <a:avLst/>
          </a:prstGeom>
          <a:noFill/>
          <a:ln>
            <a:noFill/>
          </a:ln>
        </p:spPr>
      </p:pic>
      <p:pic>
        <p:nvPicPr>
          <p:cNvPr id="466" name="Google Shape;466;p35"/>
          <p:cNvPicPr preferRelativeResize="0"/>
          <p:nvPr/>
        </p:nvPicPr>
        <p:blipFill rotWithShape="1">
          <a:blip r:embed="rId4">
            <a:alphaModFix/>
          </a:blip>
          <a:srcRect b="0" l="0" r="0" t="0"/>
          <a:stretch/>
        </p:blipFill>
        <p:spPr>
          <a:xfrm>
            <a:off x="8702182" y="334289"/>
            <a:ext cx="851485" cy="818463"/>
          </a:xfrm>
          <a:prstGeom prst="rect">
            <a:avLst/>
          </a:prstGeom>
          <a:noFill/>
          <a:ln>
            <a:noFill/>
          </a:ln>
        </p:spPr>
      </p:pic>
      <p:sp>
        <p:nvSpPr>
          <p:cNvPr id="467" name="Google Shape;467;p35"/>
          <p:cNvSpPr txBox="1"/>
          <p:nvPr/>
        </p:nvSpPr>
        <p:spPr>
          <a:xfrm>
            <a:off x="598104" y="1849055"/>
            <a:ext cx="11327892" cy="46474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How does one register?</a:t>
            </a:r>
            <a:endParaRPr/>
          </a:p>
          <a:p>
            <a:pPr indent="-285750" lvl="0" marL="285750" marR="0" rtl="0" algn="l">
              <a:spcBef>
                <a:spcPts val="0"/>
              </a:spcBef>
              <a:spcAft>
                <a:spcPts val="0"/>
              </a:spcAft>
              <a:buClr>
                <a:schemeClr val="dk1"/>
              </a:buClr>
              <a:buSzPts val="3600"/>
              <a:buFont typeface="Noto Sans Symbols"/>
              <a:buChar char="⮚"/>
            </a:pPr>
            <a:r>
              <a:rPr lang="en-US" sz="3600">
                <a:solidFill>
                  <a:schemeClr val="dk1"/>
                </a:solidFill>
                <a:latin typeface="Calibri"/>
                <a:ea typeface="Calibri"/>
                <a:cs typeface="Calibri"/>
                <a:sym typeface="Calibri"/>
              </a:rPr>
              <a:t> Go to:  </a:t>
            </a:r>
            <a:r>
              <a:rPr lang="en-US" sz="3600" u="sng">
                <a:solidFill>
                  <a:schemeClr val="dk1"/>
                </a:solidFill>
                <a:latin typeface="Calibri"/>
                <a:ea typeface="Calibri"/>
                <a:cs typeface="Calibri"/>
                <a:sym typeface="Calibri"/>
                <a:hlinkClick r:id="rId5">
                  <a:extLst>
                    <a:ext uri="{A12FA001-AC4F-418D-AE19-62706E023703}">
                      <ahyp:hlinkClr val="tx"/>
                    </a:ext>
                  </a:extLst>
                </a:hlinkClick>
              </a:rPr>
              <a:t>http://www.cherokee-ares.org/registration.html</a:t>
            </a:r>
            <a:endParaRPr sz="3600">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Complete the </a:t>
            </a:r>
            <a:r>
              <a:rPr b="0" i="0" lang="en-US" sz="3200" u="none" cap="none" strike="noStrike">
                <a:solidFill>
                  <a:schemeClr val="dk1"/>
                </a:solidFill>
                <a:latin typeface="Source Sans Pro"/>
                <a:ea typeface="Source Sans Pro"/>
                <a:cs typeface="Source Sans Pro"/>
                <a:sym typeface="Source Sans Pro"/>
              </a:rPr>
              <a:t>Cherokee ARES/RACES Orientation</a:t>
            </a:r>
            <a:endParaRPr b="0" i="0" sz="3200" u="none" cap="none" strike="noStrike">
              <a:solidFill>
                <a:schemeClr val="dk1"/>
              </a:solidFill>
              <a:latin typeface="Source Sans Pro"/>
              <a:ea typeface="Source Sans Pro"/>
              <a:cs typeface="Source Sans Pro"/>
              <a:sym typeface="Source Sans Pro"/>
            </a:endParaRPr>
          </a:p>
          <a:p>
            <a:pPr indent="-285750" lvl="0" marL="285750" marR="0" rtl="0" algn="l">
              <a:spcBef>
                <a:spcPts val="0"/>
              </a:spcBef>
              <a:spcAft>
                <a:spcPts val="0"/>
              </a:spcAft>
              <a:buClr>
                <a:schemeClr val="dk1"/>
              </a:buClr>
              <a:buSzPts val="3200"/>
              <a:buFont typeface="Noto Sans Symbols"/>
              <a:buChar char="⮚"/>
            </a:pPr>
            <a:r>
              <a:rPr b="0" i="0" lang="en-US" sz="3200">
                <a:solidFill>
                  <a:schemeClr val="dk1"/>
                </a:solidFill>
                <a:latin typeface="Source Sans Pro"/>
                <a:ea typeface="Source Sans Pro"/>
                <a:cs typeface="Source Sans Pro"/>
                <a:sym typeface="Source Sans Pro"/>
              </a:rPr>
              <a:t> Down</a:t>
            </a:r>
            <a:r>
              <a:rPr lang="en-US" sz="3200">
                <a:solidFill>
                  <a:schemeClr val="dk1"/>
                </a:solidFill>
                <a:latin typeface="Source Sans Pro"/>
                <a:ea typeface="Source Sans Pro"/>
                <a:cs typeface="Source Sans Pro"/>
                <a:sym typeface="Source Sans Pro"/>
              </a:rPr>
              <a:t>load and complete the:</a:t>
            </a:r>
            <a:endParaRPr/>
          </a:p>
          <a:p>
            <a:pPr indent="-285750" lvl="1" marL="7429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Source Sans Pro"/>
                <a:ea typeface="Source Sans Pro"/>
                <a:cs typeface="Source Sans Pro"/>
                <a:sym typeface="Source Sans Pro"/>
              </a:rPr>
              <a:t> Cherokee ARES/RACES Orientation Quiz</a:t>
            </a:r>
            <a:endParaRPr b="0" i="0" sz="2800" u="none" cap="none" strike="noStrike">
              <a:solidFill>
                <a:schemeClr val="dk1"/>
              </a:solidFill>
              <a:latin typeface="Source Sans Pro"/>
              <a:ea typeface="Source Sans Pro"/>
              <a:cs typeface="Source Sans Pro"/>
              <a:sym typeface="Source Sans Pro"/>
            </a:endParaRPr>
          </a:p>
          <a:p>
            <a:pPr indent="-285750" lvl="1" marL="7429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Source Sans Pro"/>
                <a:ea typeface="Source Sans Pro"/>
                <a:cs typeface="Source Sans Pro"/>
                <a:sym typeface="Source Sans Pro"/>
              </a:rPr>
              <a:t> Cherokee ARES FSD-98 Registration Form</a:t>
            </a:r>
            <a:endParaRPr/>
          </a:p>
          <a:p>
            <a:pPr indent="-285750" lvl="1" marL="7429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Source Sans Pro"/>
                <a:ea typeface="Source Sans Pro"/>
                <a:cs typeface="Source Sans Pro"/>
                <a:sym typeface="Source Sans Pro"/>
              </a:rPr>
              <a:t> Cherokee RACES Registration Form</a:t>
            </a:r>
            <a:endParaRPr b="0" i="0" sz="2800" u="none" cap="none" strike="noStrike">
              <a:solidFill>
                <a:schemeClr val="dk1"/>
              </a:solidFill>
              <a:latin typeface="Source Sans Pro"/>
              <a:ea typeface="Source Sans Pro"/>
              <a:cs typeface="Source Sans Pro"/>
              <a:sym typeface="Source Sans Pro"/>
            </a:endParaRPr>
          </a:p>
          <a:p>
            <a:pPr indent="-285750" lvl="1" marL="742950" marR="0" rtl="0" algn="l">
              <a:spcBef>
                <a:spcPts val="0"/>
              </a:spcBef>
              <a:spcAft>
                <a:spcPts val="0"/>
              </a:spcAft>
              <a:buClr>
                <a:schemeClr val="dk1"/>
              </a:buClr>
              <a:buSzPts val="2800"/>
              <a:buFont typeface="Noto Sans Symbols"/>
              <a:buChar char="⮚"/>
            </a:pPr>
            <a:r>
              <a:rPr b="0" i="0" lang="en-US" sz="2800" u="none" cap="none" strike="noStrike">
                <a:solidFill>
                  <a:schemeClr val="dk1"/>
                </a:solidFill>
                <a:latin typeface="Source Sans Pro"/>
                <a:ea typeface="Source Sans Pro"/>
                <a:cs typeface="Source Sans Pro"/>
                <a:sym typeface="Source Sans Pro"/>
              </a:rPr>
              <a:t> Send the completed quiz and forms to:</a:t>
            </a:r>
            <a:endParaRPr/>
          </a:p>
          <a:p>
            <a:pPr indent="0" lvl="2" marL="914400" marR="0" rtl="0" algn="l">
              <a:spcBef>
                <a:spcPts val="0"/>
              </a:spcBef>
              <a:spcAft>
                <a:spcPts val="0"/>
              </a:spcAft>
              <a:buNone/>
            </a:pPr>
            <a:r>
              <a:rPr b="0" i="0" lang="en-US" sz="2800" u="none" cap="none" strike="noStrike">
                <a:solidFill>
                  <a:schemeClr val="dk1"/>
                </a:solidFill>
                <a:latin typeface="Source Sans Pro"/>
                <a:ea typeface="Source Sans Pro"/>
                <a:cs typeface="Source Sans Pro"/>
                <a:sym typeface="Source Sans Pro"/>
              </a:rPr>
              <a:t> Cherokee.ga.ares@gmail.com</a:t>
            </a:r>
            <a:endParaRPr b="0" i="0" sz="2800" u="none" cap="none" strike="noStrike">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6"/>
          <p:cNvSpPr txBox="1"/>
          <p:nvPr>
            <p:ph type="title"/>
          </p:nvPr>
        </p:nvSpPr>
        <p:spPr>
          <a:xfrm>
            <a:off x="1142988" y="256675"/>
            <a:ext cx="9906000" cy="14781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6600"/>
              <a:buFont typeface="Calibri"/>
              <a:buNone/>
            </a:pPr>
            <a:r>
              <a:rPr lang="en-US" sz="6600"/>
              <a:t>ARES/RACES</a:t>
            </a:r>
            <a:endParaRPr/>
          </a:p>
        </p:txBody>
      </p:sp>
      <p:pic>
        <p:nvPicPr>
          <p:cNvPr id="473" name="Google Shape;473;p36"/>
          <p:cNvPicPr preferRelativeResize="0"/>
          <p:nvPr/>
        </p:nvPicPr>
        <p:blipFill rotWithShape="1">
          <a:blip r:embed="rId3">
            <a:alphaModFix/>
          </a:blip>
          <a:srcRect b="0" l="0" r="0" t="0"/>
          <a:stretch/>
        </p:blipFill>
        <p:spPr>
          <a:xfrm>
            <a:off x="2720127" y="883160"/>
            <a:ext cx="851485" cy="851485"/>
          </a:xfrm>
          <a:prstGeom prst="rect">
            <a:avLst/>
          </a:prstGeom>
          <a:noFill/>
          <a:ln>
            <a:noFill/>
          </a:ln>
        </p:spPr>
      </p:pic>
      <p:pic>
        <p:nvPicPr>
          <p:cNvPr id="474" name="Google Shape;474;p36"/>
          <p:cNvPicPr preferRelativeResize="0"/>
          <p:nvPr/>
        </p:nvPicPr>
        <p:blipFill rotWithShape="1">
          <a:blip r:embed="rId4">
            <a:alphaModFix/>
          </a:blip>
          <a:srcRect b="0" l="0" r="0" t="0"/>
          <a:stretch/>
        </p:blipFill>
        <p:spPr>
          <a:xfrm>
            <a:off x="8702182" y="916182"/>
            <a:ext cx="851485" cy="818463"/>
          </a:xfrm>
          <a:prstGeom prst="rect">
            <a:avLst/>
          </a:prstGeom>
          <a:noFill/>
          <a:ln>
            <a:noFill/>
          </a:ln>
        </p:spPr>
      </p:pic>
      <p:sp>
        <p:nvSpPr>
          <p:cNvPr id="475" name="Google Shape;475;p36"/>
          <p:cNvSpPr txBox="1"/>
          <p:nvPr/>
        </p:nvSpPr>
        <p:spPr>
          <a:xfrm>
            <a:off x="1685924" y="2558753"/>
            <a:ext cx="9629775" cy="372409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What is ARES?</a:t>
            </a:r>
            <a:endParaRPr/>
          </a:p>
          <a:p>
            <a:pPr indent="-285750" lvl="0" marL="28575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What is RACES?</a:t>
            </a:r>
            <a:endParaRPr/>
          </a:p>
          <a:p>
            <a:pPr indent="-285750" lvl="0" marL="28575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What is the difference?</a:t>
            </a:r>
            <a:endParaRPr/>
          </a:p>
          <a:p>
            <a:pPr indent="-285750" lvl="0" marL="28575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Who makes up ARES/RACES?</a:t>
            </a:r>
            <a:endParaRPr/>
          </a:p>
          <a:p>
            <a:pPr indent="-285750" lvl="0" marL="28575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What ARES/RACES does?</a:t>
            </a:r>
            <a:endParaRPr/>
          </a:p>
          <a:p>
            <a:pPr indent="-285750" lvl="0" marL="28575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What ARES/RACES DO NOT do?</a:t>
            </a:r>
            <a:endParaRPr/>
          </a:p>
          <a:p>
            <a:pPr indent="-285750" lvl="0" marL="28575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What training is required, where is it obtained and how much does it cost?</a:t>
            </a:r>
            <a:endParaRPr/>
          </a:p>
          <a:p>
            <a:pPr indent="-285750" lvl="0" marL="28575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What equipment is needed and what’s the cost?</a:t>
            </a:r>
            <a:endParaRPr/>
          </a:p>
          <a:p>
            <a:pPr indent="-285750" lvl="0" marL="285750" marR="0" rtl="0" algn="l">
              <a:spcBef>
                <a:spcPts val="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 How to register?</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
        <p:nvSpPr>
          <p:cNvPr id="476" name="Google Shape;476;p36"/>
          <p:cNvSpPr txBox="1"/>
          <p:nvPr/>
        </p:nvSpPr>
        <p:spPr>
          <a:xfrm>
            <a:off x="4573274" y="1472125"/>
            <a:ext cx="33732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dk1"/>
                </a:solidFill>
                <a:latin typeface="Calibri"/>
                <a:ea typeface="Calibri"/>
                <a:cs typeface="Calibri"/>
                <a:sym typeface="Calibri"/>
              </a:rPr>
              <a:t>Summary</a:t>
            </a:r>
            <a:endParaRPr sz="4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37"/>
          <p:cNvPicPr preferRelativeResize="0"/>
          <p:nvPr/>
        </p:nvPicPr>
        <p:blipFill rotWithShape="1">
          <a:blip r:embed="rId3">
            <a:alphaModFix/>
          </a:blip>
          <a:srcRect b="0" l="0" r="0" t="0"/>
          <a:stretch/>
        </p:blipFill>
        <p:spPr>
          <a:xfrm>
            <a:off x="1384044" y="3541623"/>
            <a:ext cx="2545840" cy="2545840"/>
          </a:xfrm>
          <a:prstGeom prst="rect">
            <a:avLst/>
          </a:prstGeom>
          <a:noFill/>
          <a:ln>
            <a:noFill/>
          </a:ln>
        </p:spPr>
      </p:pic>
      <p:pic>
        <p:nvPicPr>
          <p:cNvPr id="482" name="Google Shape;482;p37"/>
          <p:cNvPicPr preferRelativeResize="0"/>
          <p:nvPr/>
        </p:nvPicPr>
        <p:blipFill rotWithShape="1">
          <a:blip r:embed="rId4">
            <a:alphaModFix/>
          </a:blip>
          <a:srcRect b="0" l="0" r="0" t="0"/>
          <a:stretch/>
        </p:blipFill>
        <p:spPr>
          <a:xfrm>
            <a:off x="7641698" y="3690851"/>
            <a:ext cx="2493307" cy="2396612"/>
          </a:xfrm>
          <a:prstGeom prst="rect">
            <a:avLst/>
          </a:prstGeom>
          <a:noFill/>
          <a:ln>
            <a:noFill/>
          </a:ln>
        </p:spPr>
      </p:pic>
      <p:sp>
        <p:nvSpPr>
          <p:cNvPr id="483" name="Google Shape;483;p37"/>
          <p:cNvSpPr txBox="1"/>
          <p:nvPr/>
        </p:nvSpPr>
        <p:spPr>
          <a:xfrm>
            <a:off x="2303558" y="-648387"/>
            <a:ext cx="716760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a:p>
            <a:pPr indent="0" lvl="0" marL="0" marR="0" rtl="0" algn="l">
              <a:spcBef>
                <a:spcPts val="0"/>
              </a:spcBef>
              <a:spcAft>
                <a:spcPts val="0"/>
              </a:spcAft>
              <a:buNone/>
            </a:pPr>
            <a:r>
              <a:rPr lang="en-US" sz="5400">
                <a:solidFill>
                  <a:schemeClr val="dk1"/>
                </a:solidFill>
                <a:latin typeface="Calibri"/>
                <a:ea typeface="Calibri"/>
                <a:cs typeface="Calibri"/>
                <a:sym typeface="Calibri"/>
              </a:rPr>
              <a:t>Questions or Comments:</a:t>
            </a:r>
            <a:endParaRPr sz="4800">
              <a:solidFill>
                <a:schemeClr val="dk1"/>
              </a:solidFill>
              <a:latin typeface="Calibri"/>
              <a:ea typeface="Calibri"/>
              <a:cs typeface="Calibri"/>
              <a:sym typeface="Calibri"/>
            </a:endParaRPr>
          </a:p>
        </p:txBody>
      </p:sp>
      <p:pic>
        <p:nvPicPr>
          <p:cNvPr id="484" name="Google Shape;484;p37"/>
          <p:cNvPicPr preferRelativeResize="0"/>
          <p:nvPr/>
        </p:nvPicPr>
        <p:blipFill rotWithShape="1">
          <a:blip r:embed="rId5">
            <a:alphaModFix/>
          </a:blip>
          <a:srcRect b="0" l="0" r="0" t="0"/>
          <a:stretch/>
        </p:blipFill>
        <p:spPr>
          <a:xfrm>
            <a:off x="4008725" y="688877"/>
            <a:ext cx="4174549" cy="4504119"/>
          </a:xfrm>
          <a:prstGeom prst="rect">
            <a:avLst/>
          </a:prstGeom>
          <a:noFill/>
          <a:ln>
            <a:noFill/>
          </a:ln>
        </p:spPr>
      </p:pic>
      <p:sp>
        <p:nvSpPr>
          <p:cNvPr id="485" name="Google Shape;485;p37"/>
          <p:cNvSpPr/>
          <p:nvPr/>
        </p:nvSpPr>
        <p:spPr>
          <a:xfrm>
            <a:off x="1030778" y="931025"/>
            <a:ext cx="10607040" cy="9975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Amateur Radio VHF and UHF Spectrum</a:t>
            </a:r>
            <a:endParaRPr/>
          </a:p>
        </p:txBody>
      </p:sp>
      <p:grpSp>
        <p:nvGrpSpPr>
          <p:cNvPr id="125" name="Google Shape;125;p4"/>
          <p:cNvGrpSpPr/>
          <p:nvPr/>
        </p:nvGrpSpPr>
        <p:grpSpPr>
          <a:xfrm>
            <a:off x="342395" y="1996549"/>
            <a:ext cx="11356062" cy="4107854"/>
            <a:chOff x="342395" y="1996549"/>
            <a:chExt cx="11356062" cy="4107854"/>
          </a:xfrm>
        </p:grpSpPr>
        <p:sp>
          <p:nvSpPr>
            <p:cNvPr id="126" name="Google Shape;126;p4"/>
            <p:cNvSpPr/>
            <p:nvPr/>
          </p:nvSpPr>
          <p:spPr>
            <a:xfrm>
              <a:off x="4517232" y="2000246"/>
              <a:ext cx="600075" cy="981075"/>
            </a:xfrm>
            <a:prstGeom prst="rect">
              <a:avLst/>
            </a:prstGeom>
            <a:solidFill>
              <a:srgbClr val="00B05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2m</a:t>
              </a:r>
              <a:endParaRPr/>
            </a:p>
          </p:txBody>
        </p:sp>
        <p:sp>
          <p:nvSpPr>
            <p:cNvPr id="127" name="Google Shape;127;p4"/>
            <p:cNvSpPr/>
            <p:nvPr/>
          </p:nvSpPr>
          <p:spPr>
            <a:xfrm>
              <a:off x="7081841" y="1996549"/>
              <a:ext cx="4073839" cy="981075"/>
            </a:xfrm>
            <a:prstGeom prst="rect">
              <a:avLst/>
            </a:prstGeom>
            <a:solidFill>
              <a:srgbClr val="BFBFBF"/>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4"/>
            <p:cNvSpPr/>
            <p:nvPr/>
          </p:nvSpPr>
          <p:spPr>
            <a:xfrm>
              <a:off x="1228725" y="2000248"/>
              <a:ext cx="1304925" cy="981075"/>
            </a:xfrm>
            <a:prstGeom prst="rect">
              <a:avLst/>
            </a:prstGeom>
            <a:solidFill>
              <a:srgbClr val="BFBFBF"/>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4"/>
            <p:cNvSpPr/>
            <p:nvPr/>
          </p:nvSpPr>
          <p:spPr>
            <a:xfrm>
              <a:off x="3193257" y="2000247"/>
              <a:ext cx="1304925" cy="981075"/>
            </a:xfrm>
            <a:prstGeom prst="rect">
              <a:avLst/>
            </a:prstGeom>
            <a:solidFill>
              <a:srgbClr val="BFBFBF"/>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4"/>
            <p:cNvSpPr/>
            <p:nvPr/>
          </p:nvSpPr>
          <p:spPr>
            <a:xfrm>
              <a:off x="2562225" y="2005006"/>
              <a:ext cx="600075" cy="981075"/>
            </a:xfrm>
            <a:prstGeom prst="rect">
              <a:avLst/>
            </a:prstGeom>
            <a:solidFill>
              <a:srgbClr val="00B05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6m</a:t>
              </a:r>
              <a:endParaRPr/>
            </a:p>
          </p:txBody>
        </p:sp>
        <p:sp>
          <p:nvSpPr>
            <p:cNvPr id="131" name="Google Shape;131;p4"/>
            <p:cNvSpPr txBox="1"/>
            <p:nvPr/>
          </p:nvSpPr>
          <p:spPr>
            <a:xfrm>
              <a:off x="809379" y="3006199"/>
              <a:ext cx="8515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30MHz</a:t>
              </a:r>
              <a:endParaRPr/>
            </a:p>
          </p:txBody>
        </p:sp>
        <p:sp>
          <p:nvSpPr>
            <p:cNvPr id="132" name="Google Shape;132;p4"/>
            <p:cNvSpPr txBox="1"/>
            <p:nvPr/>
          </p:nvSpPr>
          <p:spPr>
            <a:xfrm>
              <a:off x="2136467" y="3006199"/>
              <a:ext cx="10198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50MHz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54MHz</a:t>
              </a:r>
              <a:endParaRPr/>
            </a:p>
          </p:txBody>
        </p:sp>
        <p:sp>
          <p:nvSpPr>
            <p:cNvPr id="133" name="Google Shape;133;p4"/>
            <p:cNvSpPr txBox="1"/>
            <p:nvPr/>
          </p:nvSpPr>
          <p:spPr>
            <a:xfrm>
              <a:off x="4072424" y="3006199"/>
              <a:ext cx="11897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144MHz –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148MHz</a:t>
              </a:r>
              <a:endParaRPr/>
            </a:p>
          </p:txBody>
        </p:sp>
        <p:sp>
          <p:nvSpPr>
            <p:cNvPr id="134" name="Google Shape;134;p4"/>
            <p:cNvSpPr/>
            <p:nvPr/>
          </p:nvSpPr>
          <p:spPr>
            <a:xfrm>
              <a:off x="5136357" y="2000246"/>
              <a:ext cx="1304925" cy="981075"/>
            </a:xfrm>
            <a:prstGeom prst="rect">
              <a:avLst/>
            </a:prstGeom>
            <a:solidFill>
              <a:srgbClr val="BFBFBF"/>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4"/>
            <p:cNvSpPr/>
            <p:nvPr/>
          </p:nvSpPr>
          <p:spPr>
            <a:xfrm>
              <a:off x="6459142" y="1996549"/>
              <a:ext cx="600075" cy="981075"/>
            </a:xfrm>
            <a:prstGeom prst="rect">
              <a:avLst/>
            </a:prstGeom>
            <a:solidFill>
              <a:srgbClr val="00B05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1.25m</a:t>
              </a:r>
              <a:endParaRPr/>
            </a:p>
          </p:txBody>
        </p:sp>
        <p:sp>
          <p:nvSpPr>
            <p:cNvPr id="136" name="Google Shape;136;p4"/>
            <p:cNvSpPr txBox="1"/>
            <p:nvPr/>
          </p:nvSpPr>
          <p:spPr>
            <a:xfrm>
              <a:off x="6231829" y="3052365"/>
              <a:ext cx="11897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219MHz –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220MHz*</a:t>
              </a:r>
              <a:endParaRPr/>
            </a:p>
          </p:txBody>
        </p:sp>
        <p:sp>
          <p:nvSpPr>
            <p:cNvPr id="137" name="Google Shape;137;p4"/>
            <p:cNvSpPr txBox="1"/>
            <p:nvPr/>
          </p:nvSpPr>
          <p:spPr>
            <a:xfrm>
              <a:off x="6231829" y="3642995"/>
              <a:ext cx="11897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222MHz –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225MHz</a:t>
              </a:r>
              <a:endParaRPr/>
            </a:p>
          </p:txBody>
        </p:sp>
        <p:sp>
          <p:nvSpPr>
            <p:cNvPr id="138" name="Google Shape;138;p4"/>
            <p:cNvSpPr txBox="1"/>
            <p:nvPr/>
          </p:nvSpPr>
          <p:spPr>
            <a:xfrm>
              <a:off x="10729922" y="3052365"/>
              <a:ext cx="9685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300MHz</a:t>
              </a:r>
              <a:endParaRPr/>
            </a:p>
          </p:txBody>
        </p:sp>
        <p:sp>
          <p:nvSpPr>
            <p:cNvPr id="139" name="Google Shape;139;p4"/>
            <p:cNvSpPr/>
            <p:nvPr/>
          </p:nvSpPr>
          <p:spPr>
            <a:xfrm>
              <a:off x="1235137" y="4430831"/>
              <a:ext cx="1921162" cy="981075"/>
            </a:xfrm>
            <a:prstGeom prst="rect">
              <a:avLst/>
            </a:prstGeom>
            <a:solidFill>
              <a:srgbClr val="BFBFBF"/>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4"/>
            <p:cNvSpPr txBox="1"/>
            <p:nvPr/>
          </p:nvSpPr>
          <p:spPr>
            <a:xfrm>
              <a:off x="802967" y="5490128"/>
              <a:ext cx="9685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300MHz</a:t>
              </a:r>
              <a:endParaRPr/>
            </a:p>
          </p:txBody>
        </p:sp>
        <p:sp>
          <p:nvSpPr>
            <p:cNvPr id="141" name="Google Shape;141;p4"/>
            <p:cNvSpPr txBox="1"/>
            <p:nvPr/>
          </p:nvSpPr>
          <p:spPr>
            <a:xfrm>
              <a:off x="10671412" y="5411906"/>
              <a:ext cx="68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3GHz</a:t>
              </a:r>
              <a:endParaRPr/>
            </a:p>
          </p:txBody>
        </p:sp>
        <p:sp>
          <p:nvSpPr>
            <p:cNvPr id="142" name="Google Shape;142;p4"/>
            <p:cNvSpPr/>
            <p:nvPr/>
          </p:nvSpPr>
          <p:spPr>
            <a:xfrm>
              <a:off x="3178969" y="4430831"/>
              <a:ext cx="792956" cy="981075"/>
            </a:xfrm>
            <a:prstGeom prst="rect">
              <a:avLst/>
            </a:prstGeom>
            <a:solidFill>
              <a:srgbClr val="00B05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70</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cm</a:t>
              </a:r>
              <a:endParaRPr/>
            </a:p>
          </p:txBody>
        </p:sp>
        <p:sp>
          <p:nvSpPr>
            <p:cNvPr id="143" name="Google Shape;143;p4"/>
            <p:cNvSpPr/>
            <p:nvPr/>
          </p:nvSpPr>
          <p:spPr>
            <a:xfrm>
              <a:off x="4001930" y="4430830"/>
              <a:ext cx="1134427" cy="981075"/>
            </a:xfrm>
            <a:prstGeom prst="rect">
              <a:avLst/>
            </a:prstGeom>
            <a:solidFill>
              <a:srgbClr val="BFBFBF"/>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4"/>
            <p:cNvSpPr txBox="1"/>
            <p:nvPr/>
          </p:nvSpPr>
          <p:spPr>
            <a:xfrm>
              <a:off x="2710117" y="5411905"/>
              <a:ext cx="11368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420MHz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450MHz</a:t>
              </a:r>
              <a:endParaRPr/>
            </a:p>
          </p:txBody>
        </p:sp>
        <p:sp>
          <p:nvSpPr>
            <p:cNvPr id="145" name="Google Shape;145;p4"/>
            <p:cNvSpPr txBox="1"/>
            <p:nvPr/>
          </p:nvSpPr>
          <p:spPr>
            <a:xfrm>
              <a:off x="367774" y="2116599"/>
              <a:ext cx="86273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VHF</a:t>
              </a:r>
              <a:endParaRPr/>
            </a:p>
          </p:txBody>
        </p:sp>
        <p:sp>
          <p:nvSpPr>
            <p:cNvPr id="146" name="Google Shape;146;p4"/>
            <p:cNvSpPr txBox="1"/>
            <p:nvPr/>
          </p:nvSpPr>
          <p:spPr>
            <a:xfrm>
              <a:off x="342395" y="4583825"/>
              <a:ext cx="8931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UHF</a:t>
              </a:r>
              <a:endParaRPr/>
            </a:p>
          </p:txBody>
        </p:sp>
        <p:sp>
          <p:nvSpPr>
            <p:cNvPr id="147" name="Google Shape;147;p4"/>
            <p:cNvSpPr/>
            <p:nvPr/>
          </p:nvSpPr>
          <p:spPr>
            <a:xfrm>
              <a:off x="6482017" y="4433130"/>
              <a:ext cx="594122" cy="981075"/>
            </a:xfrm>
            <a:prstGeom prst="rect">
              <a:avLst/>
            </a:prstGeom>
            <a:solidFill>
              <a:srgbClr val="00B05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23 cm</a:t>
              </a:r>
              <a:endParaRPr/>
            </a:p>
          </p:txBody>
        </p:sp>
        <p:sp>
          <p:nvSpPr>
            <p:cNvPr id="148" name="Google Shape;148;p4"/>
            <p:cNvSpPr txBox="1"/>
            <p:nvPr/>
          </p:nvSpPr>
          <p:spPr>
            <a:xfrm>
              <a:off x="6258278" y="5458072"/>
              <a:ext cx="125386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1240MHz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1300MHz</a:t>
              </a:r>
              <a:endParaRPr/>
            </a:p>
          </p:txBody>
        </p:sp>
        <p:sp>
          <p:nvSpPr>
            <p:cNvPr id="149" name="Google Shape;149;p4"/>
            <p:cNvSpPr/>
            <p:nvPr/>
          </p:nvSpPr>
          <p:spPr>
            <a:xfrm>
              <a:off x="7102195" y="4427165"/>
              <a:ext cx="1253868" cy="981075"/>
            </a:xfrm>
            <a:prstGeom prst="rect">
              <a:avLst/>
            </a:prstGeom>
            <a:solidFill>
              <a:srgbClr val="BFBFBF"/>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4"/>
            <p:cNvSpPr/>
            <p:nvPr/>
          </p:nvSpPr>
          <p:spPr>
            <a:xfrm>
              <a:off x="8383358" y="4427165"/>
              <a:ext cx="594122" cy="981075"/>
            </a:xfrm>
            <a:prstGeom prst="rect">
              <a:avLst/>
            </a:prstGeom>
            <a:solidFill>
              <a:srgbClr val="00B05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13 cm</a:t>
              </a:r>
              <a:endParaRPr/>
            </a:p>
          </p:txBody>
        </p:sp>
        <p:sp>
          <p:nvSpPr>
            <p:cNvPr id="151" name="Google Shape;151;p4"/>
            <p:cNvSpPr txBox="1"/>
            <p:nvPr/>
          </p:nvSpPr>
          <p:spPr>
            <a:xfrm>
              <a:off x="7837910" y="5458072"/>
              <a:ext cx="125386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2390MHz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2417MHz</a:t>
              </a:r>
              <a:endParaRPr/>
            </a:p>
          </p:txBody>
        </p:sp>
        <p:sp>
          <p:nvSpPr>
            <p:cNvPr id="152" name="Google Shape;152;p4"/>
            <p:cNvSpPr/>
            <p:nvPr/>
          </p:nvSpPr>
          <p:spPr>
            <a:xfrm>
              <a:off x="9006054" y="4430829"/>
              <a:ext cx="2149626" cy="981075"/>
            </a:xfrm>
            <a:prstGeom prst="rect">
              <a:avLst/>
            </a:prstGeom>
            <a:solidFill>
              <a:srgbClr val="BFBFBF"/>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4"/>
            <p:cNvSpPr/>
            <p:nvPr/>
          </p:nvSpPr>
          <p:spPr>
            <a:xfrm>
              <a:off x="5162506" y="4431672"/>
              <a:ext cx="594122" cy="981075"/>
            </a:xfrm>
            <a:prstGeom prst="rect">
              <a:avLst/>
            </a:prstGeom>
            <a:solidFill>
              <a:srgbClr val="00B05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33 cm</a:t>
              </a:r>
              <a:endParaRPr/>
            </a:p>
          </p:txBody>
        </p:sp>
        <p:sp>
          <p:nvSpPr>
            <p:cNvPr id="154" name="Google Shape;154;p4"/>
            <p:cNvSpPr/>
            <p:nvPr/>
          </p:nvSpPr>
          <p:spPr>
            <a:xfrm>
              <a:off x="5781010" y="4430830"/>
              <a:ext cx="670886" cy="981075"/>
            </a:xfrm>
            <a:prstGeom prst="rect">
              <a:avLst/>
            </a:prstGeom>
            <a:solidFill>
              <a:srgbClr val="BFBFBF"/>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4"/>
            <p:cNvSpPr txBox="1"/>
            <p:nvPr/>
          </p:nvSpPr>
          <p:spPr>
            <a:xfrm>
              <a:off x="4680841" y="5408240"/>
              <a:ext cx="11368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902MHz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928MHz</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8"/>
          <p:cNvSpPr txBox="1"/>
          <p:nvPr/>
        </p:nvSpPr>
        <p:spPr>
          <a:xfrm>
            <a:off x="1975009" y="2884110"/>
            <a:ext cx="8263816" cy="3447098"/>
          </a:xfrm>
          <a:prstGeom prst="rect">
            <a:avLst/>
          </a:prstGeom>
          <a:noFill/>
          <a:ln>
            <a:noFill/>
          </a:ln>
        </p:spPr>
        <p:txBody>
          <a:bodyPr anchorCtr="0" anchor="t" bIns="45700" lIns="91425" spcFirstLastPara="1" rIns="91425" wrap="square" tIns="45700">
            <a:spAutoFit/>
          </a:bodyPr>
          <a:lstStyle/>
          <a:p>
            <a:pPr indent="0" lvl="0" marL="285750" marR="0" rtl="0" algn="l">
              <a:spcBef>
                <a:spcPts val="0"/>
              </a:spcBef>
              <a:spcAft>
                <a:spcPts val="0"/>
              </a:spcAft>
              <a:buClr>
                <a:schemeClr val="dk1"/>
              </a:buClr>
              <a:buSzPts val="4800"/>
              <a:buFont typeface="Noto Sans Symbols"/>
              <a:buNone/>
            </a:pPr>
            <a:r>
              <a:t/>
            </a:r>
            <a:endParaRPr sz="4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ctr">
              <a:spcBef>
                <a:spcPts val="0"/>
              </a:spcBef>
              <a:spcAft>
                <a:spcPts val="0"/>
              </a:spcAft>
              <a:buNone/>
            </a:pPr>
            <a:r>
              <a:rPr lang="en-US" sz="5400">
                <a:solidFill>
                  <a:schemeClr val="dk1"/>
                </a:solidFill>
                <a:latin typeface="Calibri"/>
                <a:ea typeface="Calibri"/>
                <a:cs typeface="Calibri"/>
                <a:sym typeface="Calibri"/>
              </a:rPr>
              <a:t>Thank you</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Calibri"/>
              <a:ea typeface="Calibri"/>
              <a:cs typeface="Calibri"/>
              <a:sym typeface="Calibri"/>
            </a:endParaRPr>
          </a:p>
        </p:txBody>
      </p:sp>
      <p:sp>
        <p:nvSpPr>
          <p:cNvPr id="491" name="Google Shape;491;p38"/>
          <p:cNvSpPr txBox="1"/>
          <p:nvPr/>
        </p:nvSpPr>
        <p:spPr>
          <a:xfrm>
            <a:off x="2108746" y="5828916"/>
            <a:ext cx="932492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Special thanks to all those that unknowingly provided the material for this presentation.</a:t>
            </a:r>
            <a:endParaRPr/>
          </a:p>
        </p:txBody>
      </p:sp>
      <p:pic>
        <p:nvPicPr>
          <p:cNvPr id="492" name="Google Shape;492;p38"/>
          <p:cNvPicPr preferRelativeResize="0"/>
          <p:nvPr/>
        </p:nvPicPr>
        <p:blipFill rotWithShape="1">
          <a:blip r:embed="rId3">
            <a:alphaModFix/>
          </a:blip>
          <a:srcRect b="0" l="0" r="0" t="0"/>
          <a:stretch/>
        </p:blipFill>
        <p:spPr>
          <a:xfrm>
            <a:off x="3859132" y="290420"/>
            <a:ext cx="4473735" cy="44737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Modulation Used</a:t>
            </a:r>
            <a:endParaRPr/>
          </a:p>
        </p:txBody>
      </p:sp>
      <p:sp>
        <p:nvSpPr>
          <p:cNvPr id="161" name="Google Shape;161;p5"/>
          <p:cNvSpPr txBox="1"/>
          <p:nvPr>
            <p:ph idx="1" type="body"/>
          </p:nvPr>
        </p:nvSpPr>
        <p:spPr>
          <a:xfrm>
            <a:off x="1097280" y="1845734"/>
            <a:ext cx="5817870"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Noto Sans Symbols"/>
              <a:buChar char="▪"/>
            </a:pPr>
            <a:r>
              <a:rPr lang="en-US"/>
              <a:t>FM (frequency modulation) is the most common.</a:t>
            </a:r>
            <a:endParaRPr/>
          </a:p>
          <a:p>
            <a:pPr indent="-127000" lvl="0" marL="91440" rtl="0" algn="l">
              <a:lnSpc>
                <a:spcPct val="90000"/>
              </a:lnSpc>
              <a:spcBef>
                <a:spcPts val="1400"/>
              </a:spcBef>
              <a:spcAft>
                <a:spcPts val="0"/>
              </a:spcAft>
              <a:buSzPts val="2000"/>
              <a:buFont typeface="Noto Sans Symbols"/>
              <a:buChar char="▪"/>
            </a:pPr>
            <a:r>
              <a:rPr lang="en-US"/>
              <a:t>AM is used on VHF for Aircraft communications</a:t>
            </a:r>
            <a:endParaRPr/>
          </a:p>
          <a:p>
            <a:pPr indent="-127000" lvl="0" marL="91440" rtl="0" algn="l">
              <a:lnSpc>
                <a:spcPct val="90000"/>
              </a:lnSpc>
              <a:spcBef>
                <a:spcPts val="1400"/>
              </a:spcBef>
              <a:spcAft>
                <a:spcPts val="0"/>
              </a:spcAft>
              <a:buSzPts val="2000"/>
              <a:buFont typeface="Noto Sans Symbols"/>
              <a:buChar char="▪"/>
            </a:pPr>
            <a:r>
              <a:rPr lang="en-US"/>
              <a:t>CW can be used at any of the VHF or UHF frequencies, but is most often used by the Microwave amateurs</a:t>
            </a:r>
            <a:endParaRPr/>
          </a:p>
          <a:p>
            <a:pPr indent="-127000" lvl="0" marL="91440" rtl="0" algn="l">
              <a:lnSpc>
                <a:spcPct val="90000"/>
              </a:lnSpc>
              <a:spcBef>
                <a:spcPts val="1400"/>
              </a:spcBef>
              <a:spcAft>
                <a:spcPts val="0"/>
              </a:spcAft>
              <a:buSzPts val="2000"/>
              <a:buFont typeface="Noto Sans Symbols"/>
              <a:buChar char="▪"/>
            </a:pPr>
            <a:r>
              <a:rPr lang="en-US"/>
              <a:t>SSB is used for VHF and UHF Contesting and is almost always horizontal polarization</a:t>
            </a:r>
            <a:endParaRPr/>
          </a:p>
          <a:p>
            <a:pPr indent="-127000" lvl="0" marL="91440" rtl="0" algn="l">
              <a:lnSpc>
                <a:spcPct val="90000"/>
              </a:lnSpc>
              <a:spcBef>
                <a:spcPts val="1400"/>
              </a:spcBef>
              <a:spcAft>
                <a:spcPts val="0"/>
              </a:spcAft>
              <a:buSzPts val="2000"/>
              <a:buFont typeface="Noto Sans Symbols"/>
              <a:buChar char="▪"/>
            </a:pPr>
            <a:r>
              <a:rPr lang="en-US"/>
              <a:t>Digital modes are common. FT8, FLDIGI, and VARA-FM for Winlink, are most common. FM-packet still used but fading. </a:t>
            </a:r>
            <a:endParaRPr/>
          </a:p>
          <a:p>
            <a:pPr indent="-127000" lvl="0" marL="91440" rtl="0" algn="l">
              <a:lnSpc>
                <a:spcPct val="90000"/>
              </a:lnSpc>
              <a:spcBef>
                <a:spcPts val="1400"/>
              </a:spcBef>
              <a:spcAft>
                <a:spcPts val="0"/>
              </a:spcAft>
              <a:buSzPts val="2000"/>
              <a:buFont typeface="Noto Sans Symbols"/>
              <a:buChar char="▪"/>
            </a:pPr>
            <a:r>
              <a:rPr lang="en-US"/>
              <a:t>Digital voice mode is used for D-Star, Fusion, AllStar, DMR, and new modes like M17</a:t>
            </a:r>
            <a:endParaRPr/>
          </a:p>
          <a:p>
            <a:pPr indent="0" lvl="0" marL="91440" rtl="0" algn="l">
              <a:lnSpc>
                <a:spcPct val="90000"/>
              </a:lnSpc>
              <a:spcBef>
                <a:spcPts val="1400"/>
              </a:spcBef>
              <a:spcAft>
                <a:spcPts val="0"/>
              </a:spcAft>
              <a:buSzPts val="2000"/>
              <a:buFont typeface="Noto Sans Symbols"/>
              <a:buNone/>
            </a:pPr>
            <a:r>
              <a:t/>
            </a:r>
            <a:endParaRPr/>
          </a:p>
        </p:txBody>
      </p:sp>
      <p:pic>
        <p:nvPicPr>
          <p:cNvPr id="162" name="Google Shape;162;p5"/>
          <p:cNvPicPr preferRelativeResize="0"/>
          <p:nvPr/>
        </p:nvPicPr>
        <p:blipFill rotWithShape="1">
          <a:blip r:embed="rId3">
            <a:alphaModFix/>
          </a:blip>
          <a:srcRect b="0" l="0" r="0" t="0"/>
          <a:stretch/>
        </p:blipFill>
        <p:spPr>
          <a:xfrm>
            <a:off x="7953374" y="2009774"/>
            <a:ext cx="3525393" cy="27542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What Modes I can use with what radio?</a:t>
            </a:r>
            <a:endParaRPr/>
          </a:p>
        </p:txBody>
      </p:sp>
      <p:sp>
        <p:nvSpPr>
          <p:cNvPr id="168" name="Google Shape;168;p6"/>
          <p:cNvSpPr txBox="1"/>
          <p:nvPr>
            <p:ph idx="1" type="body"/>
          </p:nvPr>
        </p:nvSpPr>
        <p:spPr>
          <a:xfrm>
            <a:off x="1097280" y="1845734"/>
            <a:ext cx="3561616"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Noto Sans Symbols"/>
              <a:buChar char="▪"/>
            </a:pPr>
            <a:r>
              <a:rPr lang="en-US"/>
              <a:t>Any of the discussed modes can be used, </a:t>
            </a:r>
            <a:r>
              <a:rPr lang="en-US" u="sng"/>
              <a:t>but</a:t>
            </a:r>
            <a:r>
              <a:rPr lang="en-US"/>
              <a:t> require a radio equipped for these modes.</a:t>
            </a:r>
            <a:endParaRPr/>
          </a:p>
          <a:p>
            <a:pPr indent="-127000" lvl="0" marL="91440" rtl="0" algn="l">
              <a:lnSpc>
                <a:spcPct val="90000"/>
              </a:lnSpc>
              <a:spcBef>
                <a:spcPts val="1400"/>
              </a:spcBef>
              <a:spcAft>
                <a:spcPts val="0"/>
              </a:spcAft>
              <a:buSzPts val="2000"/>
              <a:buFont typeface="Noto Sans Symbols"/>
              <a:buChar char="▪"/>
            </a:pPr>
            <a:r>
              <a:rPr lang="en-US"/>
              <a:t>Check your equipment for what is supported.</a:t>
            </a:r>
            <a:endParaRPr/>
          </a:p>
        </p:txBody>
      </p:sp>
      <p:pic>
        <p:nvPicPr>
          <p:cNvPr id="169" name="Google Shape;169;p6"/>
          <p:cNvPicPr preferRelativeResize="0"/>
          <p:nvPr/>
        </p:nvPicPr>
        <p:blipFill rotWithShape="1">
          <a:blip r:embed="rId3">
            <a:alphaModFix/>
          </a:blip>
          <a:srcRect b="0" l="0" r="0" t="0"/>
          <a:stretch/>
        </p:blipFill>
        <p:spPr>
          <a:xfrm>
            <a:off x="8085683" y="2981325"/>
            <a:ext cx="2800350" cy="2800350"/>
          </a:xfrm>
          <a:prstGeom prst="rect">
            <a:avLst/>
          </a:prstGeom>
          <a:noFill/>
          <a:ln>
            <a:noFill/>
          </a:ln>
        </p:spPr>
      </p:pic>
      <p:pic>
        <p:nvPicPr>
          <p:cNvPr id="170" name="Google Shape;170;p6"/>
          <p:cNvPicPr preferRelativeResize="0"/>
          <p:nvPr/>
        </p:nvPicPr>
        <p:blipFill rotWithShape="1">
          <a:blip r:embed="rId4">
            <a:alphaModFix/>
          </a:blip>
          <a:srcRect b="0" l="0" r="0" t="0"/>
          <a:stretch/>
        </p:blipFill>
        <p:spPr>
          <a:xfrm>
            <a:off x="8196263" y="1979084"/>
            <a:ext cx="2579190" cy="1362075"/>
          </a:xfrm>
          <a:prstGeom prst="rect">
            <a:avLst/>
          </a:prstGeom>
          <a:noFill/>
          <a:ln>
            <a:noFill/>
          </a:ln>
        </p:spPr>
      </p:pic>
      <p:sp>
        <p:nvSpPr>
          <p:cNvPr id="171" name="Google Shape;171;p6"/>
          <p:cNvSpPr txBox="1"/>
          <p:nvPr/>
        </p:nvSpPr>
        <p:spPr>
          <a:xfrm>
            <a:off x="8440474" y="1674311"/>
            <a:ext cx="15935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VHF/UHF/DMR</a:t>
            </a:r>
            <a:endParaRPr/>
          </a:p>
        </p:txBody>
      </p:sp>
      <p:sp>
        <p:nvSpPr>
          <p:cNvPr id="172" name="Google Shape;172;p6"/>
          <p:cNvSpPr txBox="1"/>
          <p:nvPr/>
        </p:nvSpPr>
        <p:spPr>
          <a:xfrm>
            <a:off x="8614561" y="5183689"/>
            <a:ext cx="17425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VHF/UHF/Fusion</a:t>
            </a:r>
            <a:endParaRPr/>
          </a:p>
        </p:txBody>
      </p:sp>
      <p:pic>
        <p:nvPicPr>
          <p:cNvPr id="173" name="Google Shape;173;p6"/>
          <p:cNvPicPr preferRelativeResize="0"/>
          <p:nvPr/>
        </p:nvPicPr>
        <p:blipFill rotWithShape="1">
          <a:blip r:embed="rId5">
            <a:alphaModFix/>
          </a:blip>
          <a:srcRect b="0" l="0" r="0" t="0"/>
          <a:stretch/>
        </p:blipFill>
        <p:spPr>
          <a:xfrm>
            <a:off x="5135032" y="3535891"/>
            <a:ext cx="2531534" cy="2531534"/>
          </a:xfrm>
          <a:prstGeom prst="rect">
            <a:avLst/>
          </a:prstGeom>
          <a:noFill/>
          <a:ln>
            <a:noFill/>
          </a:ln>
        </p:spPr>
      </p:pic>
      <p:pic>
        <p:nvPicPr>
          <p:cNvPr id="174" name="Google Shape;174;p6"/>
          <p:cNvPicPr preferRelativeResize="0"/>
          <p:nvPr/>
        </p:nvPicPr>
        <p:blipFill rotWithShape="1">
          <a:blip r:embed="rId6">
            <a:alphaModFix/>
          </a:blip>
          <a:srcRect b="0" l="0" r="0" t="0"/>
          <a:stretch/>
        </p:blipFill>
        <p:spPr>
          <a:xfrm>
            <a:off x="5314950" y="2137410"/>
            <a:ext cx="2171700" cy="1737360"/>
          </a:xfrm>
          <a:prstGeom prst="rect">
            <a:avLst/>
          </a:prstGeom>
          <a:noFill/>
          <a:ln>
            <a:noFill/>
          </a:ln>
        </p:spPr>
      </p:pic>
      <p:sp>
        <p:nvSpPr>
          <p:cNvPr id="175" name="Google Shape;175;p6"/>
          <p:cNvSpPr txBox="1"/>
          <p:nvPr/>
        </p:nvSpPr>
        <p:spPr>
          <a:xfrm>
            <a:off x="5187775" y="2177652"/>
            <a:ext cx="24260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AM/FM/SSB/CW/D-Star</a:t>
            </a:r>
            <a:endParaRPr/>
          </a:p>
        </p:txBody>
      </p:sp>
      <p:sp>
        <p:nvSpPr>
          <p:cNvPr id="176" name="Google Shape;176;p6"/>
          <p:cNvSpPr txBox="1"/>
          <p:nvPr/>
        </p:nvSpPr>
        <p:spPr>
          <a:xfrm>
            <a:off x="5314950" y="3905433"/>
            <a:ext cx="24561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AM/FM/SSB/CW/Fusion</a:t>
            </a:r>
            <a:endParaRPr/>
          </a:p>
        </p:txBody>
      </p:sp>
      <p:pic>
        <p:nvPicPr>
          <p:cNvPr id="177" name="Google Shape;177;p6"/>
          <p:cNvPicPr preferRelativeResize="0"/>
          <p:nvPr/>
        </p:nvPicPr>
        <p:blipFill rotWithShape="1">
          <a:blip r:embed="rId7">
            <a:alphaModFix/>
          </a:blip>
          <a:srcRect b="0" l="0" r="0" t="0"/>
          <a:stretch/>
        </p:blipFill>
        <p:spPr>
          <a:xfrm>
            <a:off x="3143250" y="4315009"/>
            <a:ext cx="2171700" cy="1737360"/>
          </a:xfrm>
          <a:prstGeom prst="rect">
            <a:avLst/>
          </a:prstGeom>
          <a:noFill/>
          <a:ln>
            <a:noFill/>
          </a:ln>
        </p:spPr>
      </p:pic>
      <p:sp>
        <p:nvSpPr>
          <p:cNvPr id="178" name="Google Shape;178;p6"/>
          <p:cNvSpPr txBox="1"/>
          <p:nvPr/>
        </p:nvSpPr>
        <p:spPr>
          <a:xfrm>
            <a:off x="2797005" y="3905433"/>
            <a:ext cx="21593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VHF/UHF/FM &amp; DMR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VHF/UHF Antennas</a:t>
            </a:r>
            <a:endParaRPr/>
          </a:p>
        </p:txBody>
      </p:sp>
      <p:pic>
        <p:nvPicPr>
          <p:cNvPr id="184" name="Google Shape;184;p7"/>
          <p:cNvPicPr preferRelativeResize="0"/>
          <p:nvPr/>
        </p:nvPicPr>
        <p:blipFill rotWithShape="1">
          <a:blip r:embed="rId3">
            <a:alphaModFix/>
          </a:blip>
          <a:srcRect b="0" l="0" r="0" t="0"/>
          <a:stretch/>
        </p:blipFill>
        <p:spPr>
          <a:xfrm>
            <a:off x="0" y="2009775"/>
            <a:ext cx="1885950" cy="1885950"/>
          </a:xfrm>
          <a:prstGeom prst="rect">
            <a:avLst/>
          </a:prstGeom>
          <a:noFill/>
          <a:ln>
            <a:noFill/>
          </a:ln>
        </p:spPr>
      </p:pic>
      <p:pic>
        <p:nvPicPr>
          <p:cNvPr id="185" name="Google Shape;185;p7"/>
          <p:cNvPicPr preferRelativeResize="0"/>
          <p:nvPr/>
        </p:nvPicPr>
        <p:blipFill rotWithShape="1">
          <a:blip r:embed="rId4">
            <a:alphaModFix/>
          </a:blip>
          <a:srcRect b="0" l="0" r="0" t="0"/>
          <a:stretch/>
        </p:blipFill>
        <p:spPr>
          <a:xfrm>
            <a:off x="1701375" y="1838325"/>
            <a:ext cx="1427322" cy="2143126"/>
          </a:xfrm>
          <a:prstGeom prst="rect">
            <a:avLst/>
          </a:prstGeom>
          <a:noFill/>
          <a:ln>
            <a:noFill/>
          </a:ln>
        </p:spPr>
      </p:pic>
      <p:pic>
        <p:nvPicPr>
          <p:cNvPr id="186" name="Google Shape;186;p7"/>
          <p:cNvPicPr preferRelativeResize="0"/>
          <p:nvPr/>
        </p:nvPicPr>
        <p:blipFill rotWithShape="1">
          <a:blip r:embed="rId5">
            <a:alphaModFix/>
          </a:blip>
          <a:srcRect b="0" l="0" r="0" t="0"/>
          <a:stretch/>
        </p:blipFill>
        <p:spPr>
          <a:xfrm>
            <a:off x="5482510" y="1838324"/>
            <a:ext cx="2143127" cy="2143127"/>
          </a:xfrm>
          <a:prstGeom prst="rect">
            <a:avLst/>
          </a:prstGeom>
          <a:noFill/>
          <a:ln>
            <a:noFill/>
          </a:ln>
        </p:spPr>
      </p:pic>
      <p:pic>
        <p:nvPicPr>
          <p:cNvPr id="187" name="Google Shape;187;p7"/>
          <p:cNvPicPr preferRelativeResize="0"/>
          <p:nvPr/>
        </p:nvPicPr>
        <p:blipFill rotWithShape="1">
          <a:blip r:embed="rId6">
            <a:alphaModFix/>
          </a:blip>
          <a:srcRect b="0" l="0" r="0" t="0"/>
          <a:stretch/>
        </p:blipFill>
        <p:spPr>
          <a:xfrm>
            <a:off x="3234040" y="1838324"/>
            <a:ext cx="2143127" cy="2143127"/>
          </a:xfrm>
          <a:prstGeom prst="rect">
            <a:avLst/>
          </a:prstGeom>
          <a:noFill/>
          <a:ln>
            <a:noFill/>
          </a:ln>
        </p:spPr>
      </p:pic>
      <p:pic>
        <p:nvPicPr>
          <p:cNvPr id="188" name="Google Shape;188;p7"/>
          <p:cNvPicPr preferRelativeResize="0"/>
          <p:nvPr/>
        </p:nvPicPr>
        <p:blipFill rotWithShape="1">
          <a:blip r:embed="rId7">
            <a:alphaModFix/>
          </a:blip>
          <a:srcRect b="0" l="0" r="0" t="0"/>
          <a:stretch/>
        </p:blipFill>
        <p:spPr>
          <a:xfrm>
            <a:off x="7816850" y="1838324"/>
            <a:ext cx="2857503" cy="2143127"/>
          </a:xfrm>
          <a:prstGeom prst="rect">
            <a:avLst/>
          </a:prstGeom>
          <a:noFill/>
          <a:ln>
            <a:noFill/>
          </a:ln>
        </p:spPr>
      </p:pic>
      <p:sp>
        <p:nvSpPr>
          <p:cNvPr id="189" name="Google Shape;189;p7"/>
          <p:cNvSpPr txBox="1"/>
          <p:nvPr/>
        </p:nvSpPr>
        <p:spPr>
          <a:xfrm>
            <a:off x="514350" y="4276725"/>
            <a:ext cx="6864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Whip</a:t>
            </a:r>
            <a:endParaRPr/>
          </a:p>
        </p:txBody>
      </p:sp>
      <p:sp>
        <p:nvSpPr>
          <p:cNvPr id="190" name="Google Shape;190;p7"/>
          <p:cNvSpPr txBox="1"/>
          <p:nvPr/>
        </p:nvSpPr>
        <p:spPr>
          <a:xfrm>
            <a:off x="2012472" y="4305300"/>
            <a:ext cx="8051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J-Pole</a:t>
            </a:r>
            <a:endParaRPr/>
          </a:p>
        </p:txBody>
      </p:sp>
      <p:sp>
        <p:nvSpPr>
          <p:cNvPr id="191" name="Google Shape;191;p7"/>
          <p:cNvSpPr txBox="1"/>
          <p:nvPr/>
        </p:nvSpPr>
        <p:spPr>
          <a:xfrm>
            <a:off x="3860897" y="4318516"/>
            <a:ext cx="8894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Vertical</a:t>
            </a:r>
            <a:endParaRPr/>
          </a:p>
        </p:txBody>
      </p:sp>
      <p:sp>
        <p:nvSpPr>
          <p:cNvPr id="192" name="Google Shape;192;p7"/>
          <p:cNvSpPr txBox="1"/>
          <p:nvPr/>
        </p:nvSpPr>
        <p:spPr>
          <a:xfrm>
            <a:off x="6276946" y="4331732"/>
            <a:ext cx="5542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Yagi</a:t>
            </a:r>
            <a:endParaRPr/>
          </a:p>
        </p:txBody>
      </p:sp>
      <p:sp>
        <p:nvSpPr>
          <p:cNvPr id="193" name="Google Shape;193;p7"/>
          <p:cNvSpPr txBox="1"/>
          <p:nvPr/>
        </p:nvSpPr>
        <p:spPr>
          <a:xfrm>
            <a:off x="8485970" y="4286250"/>
            <a:ext cx="15192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High Gain Yagi</a:t>
            </a:r>
            <a:endParaRPr/>
          </a:p>
        </p:txBody>
      </p:sp>
      <p:sp>
        <p:nvSpPr>
          <p:cNvPr id="194" name="Google Shape;194;p7"/>
          <p:cNvSpPr txBox="1"/>
          <p:nvPr/>
        </p:nvSpPr>
        <p:spPr>
          <a:xfrm>
            <a:off x="942975" y="5120641"/>
            <a:ext cx="348415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What differentiates them?</a:t>
            </a:r>
            <a:endParaRPr/>
          </a:p>
          <a:p>
            <a:pPr indent="0" lvl="0" marL="0" marR="0" rtl="0" algn="l">
              <a:spcBef>
                <a:spcPts val="0"/>
              </a:spcBef>
              <a:spcAft>
                <a:spcPts val="0"/>
              </a:spcAft>
              <a:buNone/>
            </a:pPr>
            <a:r>
              <a:rPr lang="en-US" sz="2400">
                <a:solidFill>
                  <a:srgbClr val="FF0000"/>
                </a:solidFill>
                <a:latin typeface="Calibri"/>
                <a:ea typeface="Calibri"/>
                <a:cs typeface="Calibri"/>
                <a:sym typeface="Calibri"/>
              </a:rPr>
              <a:t>One word :  GAIN</a:t>
            </a:r>
            <a:endParaRPr/>
          </a:p>
        </p:txBody>
      </p:sp>
      <p:sp>
        <p:nvSpPr>
          <p:cNvPr id="195" name="Google Shape;195;p7"/>
          <p:cNvSpPr txBox="1"/>
          <p:nvPr/>
        </p:nvSpPr>
        <p:spPr>
          <a:xfrm>
            <a:off x="456221" y="4656267"/>
            <a:ext cx="7360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0-3dB</a:t>
            </a:r>
            <a:endParaRPr/>
          </a:p>
        </p:txBody>
      </p:sp>
      <p:sp>
        <p:nvSpPr>
          <p:cNvPr id="196" name="Google Shape;196;p7"/>
          <p:cNvSpPr txBox="1"/>
          <p:nvPr/>
        </p:nvSpPr>
        <p:spPr>
          <a:xfrm>
            <a:off x="2012472" y="4646057"/>
            <a:ext cx="7360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3-4dB</a:t>
            </a:r>
            <a:endParaRPr/>
          </a:p>
        </p:txBody>
      </p:sp>
      <p:sp>
        <p:nvSpPr>
          <p:cNvPr id="197" name="Google Shape;197;p7"/>
          <p:cNvSpPr txBox="1"/>
          <p:nvPr/>
        </p:nvSpPr>
        <p:spPr>
          <a:xfrm>
            <a:off x="3860897" y="4655581"/>
            <a:ext cx="7360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4-5dB</a:t>
            </a:r>
            <a:endParaRPr/>
          </a:p>
        </p:txBody>
      </p:sp>
      <p:sp>
        <p:nvSpPr>
          <p:cNvPr id="198" name="Google Shape;198;p7"/>
          <p:cNvSpPr txBox="1"/>
          <p:nvPr/>
        </p:nvSpPr>
        <p:spPr>
          <a:xfrm>
            <a:off x="6120097" y="4698151"/>
            <a:ext cx="9701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10-20dB</a:t>
            </a:r>
            <a:endParaRPr/>
          </a:p>
        </p:txBody>
      </p:sp>
      <p:sp>
        <p:nvSpPr>
          <p:cNvPr id="199" name="Google Shape;199;p7"/>
          <p:cNvSpPr txBox="1"/>
          <p:nvPr/>
        </p:nvSpPr>
        <p:spPr>
          <a:xfrm>
            <a:off x="8562845" y="4673315"/>
            <a:ext cx="7809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&gt;20dB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Polarization</a:t>
            </a:r>
            <a:endParaRPr/>
          </a:p>
        </p:txBody>
      </p:sp>
      <p:sp>
        <p:nvSpPr>
          <p:cNvPr id="205" name="Google Shape;205;p8"/>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lnSpcReduction="10000"/>
          </a:bodyPr>
          <a:lstStyle/>
          <a:p>
            <a:pPr indent="-177800" lvl="0" marL="91440" rtl="0" algn="l">
              <a:lnSpc>
                <a:spcPct val="90000"/>
              </a:lnSpc>
              <a:spcBef>
                <a:spcPts val="0"/>
              </a:spcBef>
              <a:spcAft>
                <a:spcPts val="0"/>
              </a:spcAft>
              <a:buSzPts val="2800"/>
              <a:buFont typeface="Noto Sans Symbols"/>
              <a:buChar char="▪"/>
            </a:pPr>
            <a:r>
              <a:rPr b="1" lang="en-US" sz="2800"/>
              <a:t>Polarization matters</a:t>
            </a:r>
            <a:endParaRPr/>
          </a:p>
          <a:p>
            <a:pPr indent="-127000" lvl="0" marL="91440" rtl="0" algn="l">
              <a:lnSpc>
                <a:spcPct val="90000"/>
              </a:lnSpc>
              <a:spcBef>
                <a:spcPts val="1400"/>
              </a:spcBef>
              <a:spcAft>
                <a:spcPts val="0"/>
              </a:spcAft>
              <a:buSzPts val="2000"/>
              <a:buFont typeface="Noto Sans Symbols"/>
              <a:buChar char="▪"/>
            </a:pPr>
            <a:r>
              <a:rPr lang="en-US"/>
              <a:t>dB losses are huge for off-axis polarization</a:t>
            </a:r>
            <a:endParaRPr/>
          </a:p>
          <a:p>
            <a:pPr indent="-127000" lvl="0" marL="91440" rtl="0" algn="l">
              <a:lnSpc>
                <a:spcPct val="90000"/>
              </a:lnSpc>
              <a:spcBef>
                <a:spcPts val="1400"/>
              </a:spcBef>
              <a:spcAft>
                <a:spcPts val="0"/>
              </a:spcAft>
              <a:buSzPts val="2000"/>
              <a:buFont typeface="Noto Sans Symbols"/>
              <a:buChar char="▪"/>
            </a:pPr>
            <a:r>
              <a:rPr lang="en-US"/>
              <a:t>By convention FM VHF/UHF is vertical polarization. </a:t>
            </a:r>
            <a:endParaRPr/>
          </a:p>
          <a:p>
            <a:pPr indent="-182880" lvl="1" marL="384048" rtl="0" algn="l">
              <a:lnSpc>
                <a:spcPct val="90000"/>
              </a:lnSpc>
              <a:spcBef>
                <a:spcPts val="400"/>
              </a:spcBef>
              <a:spcAft>
                <a:spcPts val="0"/>
              </a:spcAft>
              <a:buSzPts val="1800"/>
              <a:buFont typeface="Noto Sans Symbols"/>
              <a:buChar char="▪"/>
            </a:pPr>
            <a:r>
              <a:rPr lang="en-US"/>
              <a:t>Digital modes like VARA are FM and vertical</a:t>
            </a:r>
            <a:endParaRPr/>
          </a:p>
          <a:p>
            <a:pPr indent="-182880" lvl="1" marL="384048" rtl="0" algn="l">
              <a:lnSpc>
                <a:spcPct val="90000"/>
              </a:lnSpc>
              <a:spcBef>
                <a:spcPts val="600"/>
              </a:spcBef>
              <a:spcAft>
                <a:spcPts val="0"/>
              </a:spcAft>
              <a:buSzPts val="1800"/>
              <a:buFont typeface="Noto Sans Symbols"/>
              <a:buChar char="▪"/>
            </a:pPr>
            <a:r>
              <a:rPr lang="en-US"/>
              <a:t>Influence of this is mobile communications</a:t>
            </a:r>
            <a:endParaRPr/>
          </a:p>
          <a:p>
            <a:pPr indent="-68579" lvl="1" marL="384048" rtl="0" algn="l">
              <a:lnSpc>
                <a:spcPct val="90000"/>
              </a:lnSpc>
              <a:spcBef>
                <a:spcPts val="600"/>
              </a:spcBef>
              <a:spcAft>
                <a:spcPts val="0"/>
              </a:spcAft>
              <a:buSzPts val="1800"/>
              <a:buFont typeface="Noto Sans Symbols"/>
              <a:buNone/>
            </a:pPr>
            <a:r>
              <a:t/>
            </a:r>
            <a:endParaRPr/>
          </a:p>
          <a:p>
            <a:pPr indent="-127000" lvl="0" marL="91440" rtl="0" algn="l">
              <a:lnSpc>
                <a:spcPct val="90000"/>
              </a:lnSpc>
              <a:spcBef>
                <a:spcPts val="1600"/>
              </a:spcBef>
              <a:spcAft>
                <a:spcPts val="0"/>
              </a:spcAft>
              <a:buSzPts val="2000"/>
              <a:buFont typeface="Noto Sans Symbols"/>
              <a:buChar char="▪"/>
            </a:pPr>
            <a:r>
              <a:rPr lang="en-US"/>
              <a:t>By convention SSB, CW, and some digital modes like FT8 are horizontal polarization.</a:t>
            </a:r>
            <a:endParaRPr/>
          </a:p>
          <a:p>
            <a:pPr indent="-127000" lvl="0" marL="91440" rtl="0" algn="l">
              <a:lnSpc>
                <a:spcPct val="90000"/>
              </a:lnSpc>
              <a:spcBef>
                <a:spcPts val="1400"/>
              </a:spcBef>
              <a:spcAft>
                <a:spcPts val="0"/>
              </a:spcAft>
              <a:buSzPts val="2000"/>
              <a:buFont typeface="Noto Sans Symbols"/>
              <a:buChar char="▪"/>
            </a:pPr>
            <a:r>
              <a:rPr lang="en-US"/>
              <a:t>Typically these are Yagi antennas at these frequencies. </a:t>
            </a:r>
            <a:endParaRPr/>
          </a:p>
        </p:txBody>
      </p:sp>
      <p:pic>
        <p:nvPicPr>
          <p:cNvPr id="206" name="Google Shape;206;p8"/>
          <p:cNvPicPr preferRelativeResize="0"/>
          <p:nvPr/>
        </p:nvPicPr>
        <p:blipFill rotWithShape="1">
          <a:blip r:embed="rId3">
            <a:alphaModFix/>
          </a:blip>
          <a:srcRect b="0" l="0" r="0" t="0"/>
          <a:stretch/>
        </p:blipFill>
        <p:spPr>
          <a:xfrm>
            <a:off x="6096000" y="2414763"/>
            <a:ext cx="5635343" cy="32453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9"/>
          <p:cNvPicPr preferRelativeResize="0"/>
          <p:nvPr/>
        </p:nvPicPr>
        <p:blipFill rotWithShape="1">
          <a:blip r:embed="rId3">
            <a:alphaModFix/>
          </a:blip>
          <a:srcRect b="0" l="0" r="0" t="0"/>
          <a:stretch/>
        </p:blipFill>
        <p:spPr>
          <a:xfrm>
            <a:off x="5303798" y="1959710"/>
            <a:ext cx="6553201" cy="4244373"/>
          </a:xfrm>
          <a:prstGeom prst="rect">
            <a:avLst/>
          </a:prstGeom>
          <a:noFill/>
          <a:ln>
            <a:noFill/>
          </a:ln>
        </p:spPr>
      </p:pic>
      <p:sp>
        <p:nvSpPr>
          <p:cNvPr id="212" name="Google Shape;212;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Radio Horizon</a:t>
            </a:r>
            <a:endParaRPr/>
          </a:p>
        </p:txBody>
      </p:sp>
      <p:sp>
        <p:nvSpPr>
          <p:cNvPr id="213" name="Google Shape;213;p9"/>
          <p:cNvSpPr txBox="1"/>
          <p:nvPr>
            <p:ph idx="1" type="body"/>
          </p:nvPr>
        </p:nvSpPr>
        <p:spPr>
          <a:xfrm>
            <a:off x="472812" y="1870826"/>
            <a:ext cx="4645598" cy="4023360"/>
          </a:xfrm>
          <a:prstGeom prst="rect">
            <a:avLst/>
          </a:prstGeom>
          <a:blipFill rotWithShape="1">
            <a:blip r:embed="rId4">
              <a:alphaModFix/>
            </a:blip>
            <a:stretch>
              <a:fillRect b="0" l="-3148" r="-4329" t="-1060"/>
            </a:stretch>
          </a:blip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t> </a:t>
            </a:r>
            <a:endParaRPr/>
          </a:p>
        </p:txBody>
      </p:sp>
      <p:sp>
        <p:nvSpPr>
          <p:cNvPr id="214" name="Google Shape;214;p9"/>
          <p:cNvSpPr txBox="1"/>
          <p:nvPr/>
        </p:nvSpPr>
        <p:spPr>
          <a:xfrm>
            <a:off x="959006" y="6027652"/>
            <a:ext cx="61309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https://www.repeater-builder.com/antenna/radio-horizon.html</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2022-01-25T14:46:02Z</dcterms:created>
  <dc:creator>Martin Buehring</dc:creator>
</cp:coreProperties>
</file>